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5" r:id="rId5"/>
    <p:sldId id="276" r:id="rId6"/>
    <p:sldId id="267" r:id="rId7"/>
    <p:sldId id="266" r:id="rId8"/>
    <p:sldId id="271" r:id="rId9"/>
    <p:sldId id="272" r:id="rId10"/>
    <p:sldId id="274" r:id="rId11"/>
    <p:sldId id="275" r:id="rId12"/>
    <p:sldId id="277" r:id="rId13"/>
    <p:sldId id="278" r:id="rId14"/>
    <p:sldId id="279" r:id="rId15"/>
    <p:sldId id="280" r:id="rId16"/>
    <p:sldId id="261" r:id="rId17"/>
    <p:sldId id="264" r:id="rId18"/>
  </p:sldIdLst>
  <p:sldSz cx="18288000" cy="10287000"/>
  <p:notesSz cx="10287000" cy="18288000"/>
  <p:embeddedFontLst>
    <p:embeddedFont>
      <p:font typeface="맑은 고딕" panose="020B0503020000020004" pitchFamily="34" charset="-127"/>
      <p:regular r:id="rId20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S-Core Dream 3 Light" panose="020B0503030302020204" pitchFamily="34" charset="-127"/>
      <p:regular r:id="rId26"/>
    </p:embeddedFont>
    <p:embeddedFont>
      <p:font typeface="S-Core Dream 5 Medium" panose="020B0503030302020204" pitchFamily="34" charset="-127"/>
      <p:regular r:id="rId27"/>
    </p:embeddedFont>
    <p:embeddedFont>
      <p:font typeface="S-Core Dream 7 ExtraBold" panose="020B0503030302020204" pitchFamily="34" charset="-127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EBF2DF"/>
    <a:srgbClr val="FEF9F2"/>
    <a:srgbClr val="F1AB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1296"/>
  </p:normalViewPr>
  <p:slideViewPr>
    <p:cSldViewPr>
      <p:cViewPr varScale="1">
        <p:scale>
          <a:sx n="52" d="100"/>
          <a:sy n="52" d="100"/>
        </p:scale>
        <p:origin x="188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g>
</file>

<file path=ppt/media/image57.jpg>
</file>

<file path=ppt/media/image58.jp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86A22-8B5E-FD42-A700-78F7A989FC32}" type="datetimeFigureOut">
              <a:rPr kumimoji="1" lang="ko-Kore-KR" altLang="en-US" smtClean="0"/>
              <a:t>2022. 11. 15.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1EAB5F-F9FB-AC4F-8A35-1DEA97EDD1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66427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안녕하십니까</a:t>
            </a:r>
            <a:r>
              <a:rPr kumimoji="1" lang="ko-KR" altLang="en-US" dirty="0"/>
              <a:t> </a:t>
            </a:r>
            <a:r>
              <a:rPr kumimoji="1" lang="en-US" altLang="ko-KR" dirty="0"/>
              <a:t>20160358</a:t>
            </a:r>
            <a:r>
              <a:rPr kumimoji="1" lang="ko-KR" altLang="en-US" dirty="0"/>
              <a:t> 김창훈 졸업작품 발표 시작하겠습니다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제 졸업작품 주제는 시각장애인을 위한 캔 음료 판별 어플리케이션입니다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368069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다음은</a:t>
            </a:r>
            <a:r>
              <a:rPr kumimoji="1" lang="ko-KR" altLang="en-US" dirty="0"/>
              <a:t> 이미지 증강입니다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이미지 </a:t>
            </a:r>
            <a:r>
              <a:rPr kumimoji="1" lang="ko-KR" altLang="en-US" dirty="0" err="1"/>
              <a:t>크롤링</a:t>
            </a:r>
            <a:r>
              <a:rPr kumimoji="1" lang="en-US" altLang="ko-KR" dirty="0"/>
              <a:t>,</a:t>
            </a:r>
            <a:r>
              <a:rPr kumimoji="1" lang="ko-KR" altLang="en-US" dirty="0"/>
              <a:t> 중복 이미지 제거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유사 이미지 추출 과정을 통해 구성된 데이터셋의 이미지 개수가 적어</a:t>
            </a:r>
            <a:endParaRPr kumimoji="1" lang="en-US" altLang="ko-KR" dirty="0"/>
          </a:p>
          <a:p>
            <a:r>
              <a:rPr kumimoji="1" lang="ko-KR" altLang="en-US" dirty="0"/>
              <a:t>이미지를 증강하는 방법을 선택하였습니다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이미지 증강에는 </a:t>
            </a:r>
            <a:r>
              <a:rPr kumimoji="1" lang="en-US" altLang="ko-KR" dirty="0" err="1"/>
              <a:t>Keras</a:t>
            </a:r>
            <a:r>
              <a:rPr kumimoji="1" lang="ko-KR" altLang="en-US" dirty="0"/>
              <a:t>의 이미지 데이터 </a:t>
            </a:r>
            <a:r>
              <a:rPr kumimoji="1" lang="ko-KR" altLang="en-US" dirty="0" err="1"/>
              <a:t>제너레이터를</a:t>
            </a:r>
            <a:r>
              <a:rPr kumimoji="1" lang="ko-KR" altLang="en-US" dirty="0"/>
              <a:t> 사용하였습니다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ore-KR" altLang="en-US" dirty="0"/>
              <a:t>이미지</a:t>
            </a:r>
            <a:r>
              <a:rPr kumimoji="1" lang="ko-KR" altLang="en-US" dirty="0"/>
              <a:t> 데이터 </a:t>
            </a:r>
            <a:r>
              <a:rPr kumimoji="1" lang="ko-KR" altLang="en-US" dirty="0" err="1"/>
              <a:t>제너레이터는</a:t>
            </a:r>
            <a:r>
              <a:rPr kumimoji="1" lang="ko-KR" altLang="en-US" dirty="0"/>
              <a:t> 회전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이동</a:t>
            </a:r>
            <a:r>
              <a:rPr kumimoji="1" lang="en-US" altLang="ko-KR" dirty="0"/>
              <a:t>,</a:t>
            </a:r>
            <a:r>
              <a:rPr kumimoji="1" lang="ko-KR" altLang="en-US" dirty="0"/>
              <a:t> 기울임</a:t>
            </a:r>
            <a:r>
              <a:rPr kumimoji="1" lang="en-US" altLang="ko-KR" dirty="0"/>
              <a:t>,</a:t>
            </a:r>
            <a:r>
              <a:rPr kumimoji="1" lang="ko-KR" altLang="en-US" dirty="0"/>
              <a:t> 확대 및 축소</a:t>
            </a:r>
            <a:r>
              <a:rPr kumimoji="1" lang="en-US" altLang="ko-KR" dirty="0"/>
              <a:t>,</a:t>
            </a:r>
            <a:r>
              <a:rPr kumimoji="1" lang="ko-KR" altLang="en-US" dirty="0"/>
              <a:t> 반전을 통해 이미지를 변형시키며</a:t>
            </a:r>
            <a:endParaRPr kumimoji="1" lang="en-US" altLang="ko-KR" dirty="0"/>
          </a:p>
          <a:p>
            <a:r>
              <a:rPr kumimoji="1" lang="ko-KR" altLang="en-US" dirty="0"/>
              <a:t>이를 통해 각 이미지 당 </a:t>
            </a:r>
            <a:r>
              <a:rPr kumimoji="1" lang="en-US" altLang="ko-KR" dirty="0"/>
              <a:t>50</a:t>
            </a:r>
            <a:r>
              <a:rPr kumimoji="1" lang="ko-KR" altLang="en-US" dirty="0" err="1"/>
              <a:t>배씩</a:t>
            </a:r>
            <a:r>
              <a:rPr kumimoji="1" lang="ko-KR" altLang="en-US" dirty="0"/>
              <a:t> 증강하였습니다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59093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사용</a:t>
            </a:r>
            <a:r>
              <a:rPr kumimoji="1" lang="ko-KR" altLang="en-US" dirty="0"/>
              <a:t> 기술 마지막은 팀원들이 맡은 이미지 학습 및 어플리케이션 개발입니다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이미지 학습은 </a:t>
            </a:r>
            <a:r>
              <a:rPr kumimoji="1" lang="en-US" altLang="ko-KR" dirty="0"/>
              <a:t>ResNet50</a:t>
            </a:r>
            <a:r>
              <a:rPr kumimoji="1" lang="ko-KR" altLang="en-US" dirty="0"/>
              <a:t> 모델을 이용하여 최종 이미지 데이터셋을 학습시켰습니다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안드로이드</a:t>
            </a:r>
            <a:r>
              <a:rPr kumimoji="1" lang="en-US" altLang="ko-KR" dirty="0"/>
              <a:t> </a:t>
            </a:r>
            <a:r>
              <a:rPr kumimoji="1" lang="ko-KR" altLang="en-US" dirty="0"/>
              <a:t>스튜디오에서는 모델을 탑재할 수 있게 </a:t>
            </a:r>
            <a:r>
              <a:rPr kumimoji="1" lang="en-US" altLang="ko-KR" dirty="0"/>
              <a:t>TensorFlow Lite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지원하기 때문에</a:t>
            </a:r>
            <a:endParaRPr kumimoji="1" lang="en-US" altLang="ko-KR" dirty="0"/>
          </a:p>
          <a:p>
            <a:r>
              <a:rPr kumimoji="1" lang="en-US" altLang="ko-Kore-KR" dirty="0" err="1"/>
              <a:t>tflite</a:t>
            </a:r>
            <a:r>
              <a:rPr kumimoji="1" lang="ko-KR" altLang="en-US" dirty="0"/>
              <a:t> 파일 형태로 모델을 추출하였습니다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어플리케이션은 안드로이드 스튜디오 개발 툴을 사용해 자바로 개발하였습니다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추출된 </a:t>
            </a:r>
            <a:r>
              <a:rPr kumimoji="1" lang="en-US" altLang="ko-KR" dirty="0" err="1"/>
              <a:t>tflite</a:t>
            </a:r>
            <a:r>
              <a:rPr kumimoji="1" lang="en-US" altLang="ko-KR" dirty="0"/>
              <a:t> </a:t>
            </a:r>
            <a:r>
              <a:rPr kumimoji="1" lang="ko-KR" altLang="en-US" dirty="0"/>
              <a:t>파일을 탑재해 구동하였고 네이버 </a:t>
            </a:r>
            <a:r>
              <a:rPr kumimoji="1" lang="ko-KR" altLang="en-US" dirty="0" err="1"/>
              <a:t>클로바</a:t>
            </a:r>
            <a:r>
              <a:rPr kumimoji="1" lang="ko-KR" altLang="en-US" dirty="0"/>
              <a:t> 더빙을 통해 추출한 </a:t>
            </a:r>
            <a:r>
              <a:rPr kumimoji="1" lang="en-US" altLang="ko-KR" dirty="0"/>
              <a:t>mp3</a:t>
            </a:r>
            <a:r>
              <a:rPr kumimoji="1" lang="ko-KR" altLang="en-US" dirty="0"/>
              <a:t> 파일을 결과에 맞게 재생하도록 하였습니다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053517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다음</a:t>
            </a:r>
            <a:r>
              <a:rPr kumimoji="1" lang="ko-KR" altLang="en-US" dirty="0"/>
              <a:t>은 구조 및 동작 시나리오입니다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캔 음료 </a:t>
            </a:r>
            <a:r>
              <a:rPr kumimoji="1" lang="en-US" altLang="ko-KR" dirty="0"/>
              <a:t>8</a:t>
            </a:r>
            <a:r>
              <a:rPr kumimoji="1" lang="ko-KR" altLang="en-US" dirty="0"/>
              <a:t>개의 클래스에 대해 이미지를 </a:t>
            </a:r>
            <a:r>
              <a:rPr kumimoji="1" lang="ko-KR" altLang="en-US" dirty="0" err="1"/>
              <a:t>크롤링</a:t>
            </a:r>
            <a:r>
              <a:rPr kumimoji="1" lang="ko-KR" altLang="en-US" dirty="0"/>
              <a:t> 하였고</a:t>
            </a:r>
            <a:endParaRPr kumimoji="1" lang="en-US" altLang="ko-KR" dirty="0"/>
          </a:p>
          <a:p>
            <a:r>
              <a:rPr kumimoji="1" lang="ko-KR" altLang="en-US" dirty="0"/>
              <a:t>중복 이미지 제거 및 유사 이미지 추출을 통해 데이터를 정제하였습니다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 후 각 이미지를 </a:t>
            </a:r>
            <a:r>
              <a:rPr kumimoji="1" lang="en-US" altLang="ko-KR" dirty="0"/>
              <a:t>50</a:t>
            </a:r>
            <a:r>
              <a:rPr kumimoji="1" lang="ko-KR" altLang="en-US" dirty="0" err="1"/>
              <a:t>배씩</a:t>
            </a:r>
            <a:r>
              <a:rPr kumimoji="1" lang="ko-KR" altLang="en-US" dirty="0"/>
              <a:t> 증강하여 최종 데이터셋을 구성하였습니다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이 최종 데이터셋의 </a:t>
            </a:r>
            <a:r>
              <a:rPr kumimoji="1" lang="en-US" altLang="ko-KR" dirty="0"/>
              <a:t>80%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-US" altLang="ko-KR" dirty="0"/>
              <a:t>Train Set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</a:t>
            </a:r>
            <a:r>
              <a:rPr kumimoji="1" lang="en-US" altLang="ko-KR" dirty="0"/>
              <a:t>20%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-US" altLang="ko-KR" dirty="0"/>
              <a:t>Validation Set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지정하여 학습하였습니다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학습을 통해 추출된 모델을 </a:t>
            </a:r>
            <a:r>
              <a:rPr kumimoji="1" lang="en-US" altLang="ko-KR" dirty="0"/>
              <a:t>TensorFlow Lite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이용해 어플리케이션에 탑재하였습니다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37337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최종</a:t>
            </a:r>
            <a:r>
              <a:rPr kumimoji="1" lang="ko-KR" altLang="en-US" dirty="0"/>
              <a:t> 데이터셋의 세부사항은 이렇습니다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각 과정을 거쳐 최종적으로는 </a:t>
            </a:r>
            <a:r>
              <a:rPr kumimoji="1" lang="en-US" altLang="ko-KR" dirty="0"/>
              <a:t>32,793</a:t>
            </a:r>
            <a:r>
              <a:rPr kumimoji="1" lang="ko-KR" altLang="en-US" dirty="0"/>
              <a:t>개의 이미지로 데이터셋을 구성하였습니다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441240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다음은</a:t>
            </a:r>
            <a:r>
              <a:rPr kumimoji="1" lang="ko-KR" altLang="en-US" dirty="0"/>
              <a:t> 실행 결과 중 데모 이미지입니다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초기 실행 화면에서 간단히 동작 안내를 한 후 화면을 한 번 터치하면 카메라가 실행됩니다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카메라로 캔을 촬영하면 결과 화면으로 전환되며 음성으로 어떤 음료인지 안내합니다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화면을 길게 터치하면 음성을 다시 들을 수 있도록 하였습니다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만약 캔 음료가 제대로 촬영되지 않아 최대 신뢰도가 </a:t>
            </a:r>
            <a:r>
              <a:rPr kumimoji="1" lang="en-US" altLang="ko-KR" dirty="0"/>
              <a:t>70%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넘지 못하면</a:t>
            </a:r>
            <a:endParaRPr kumimoji="1" lang="en-US" altLang="ko-KR" dirty="0"/>
          </a:p>
          <a:p>
            <a:r>
              <a:rPr kumimoji="1" lang="ko-KR" altLang="en-US" dirty="0"/>
              <a:t>음료 검출 실패와 함께 재촬영해달라는 음성이 재생하게끔 하였습니다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자세한 사항은 다음 페이지에서 데모 영상을 보여드리겠습니다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172278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프로젝트를 통해 얻을 수 있는 기대 효과는 다음과 같습니다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우선 시각장애인의 제품 구매 자유도를 보장할 수 있습니다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또한 이미지 학습을 통한 분류이기에 캔 </a:t>
            </a:r>
            <a:r>
              <a:rPr kumimoji="1" lang="ko-KR" altLang="en-US" dirty="0" err="1"/>
              <a:t>음료뿐이</a:t>
            </a:r>
            <a:r>
              <a:rPr kumimoji="1" lang="ko-KR" altLang="en-US" dirty="0"/>
              <a:t> 아닌</a:t>
            </a:r>
            <a:endParaRPr kumimoji="1" lang="en-US" altLang="ko-KR" dirty="0"/>
          </a:p>
          <a:p>
            <a:r>
              <a:rPr kumimoji="1" lang="ko-KR" altLang="en-US" dirty="0"/>
              <a:t>점자 표기할 공간이 없는 제품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점자 표기가 어려운 포장 재질 제품 등 다양한 제품군으로 확장이 가능합니다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즉 건강과 직결되는 의약품에도 적용이 가능합니다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58714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이상으로</a:t>
            </a:r>
            <a:r>
              <a:rPr kumimoji="1" lang="ko-KR" altLang="en-US" dirty="0"/>
              <a:t> 졸업 작품 발표를 마치겠습니다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 err="1"/>
              <a:t>들어주셔서</a:t>
            </a:r>
            <a:r>
              <a:rPr kumimoji="1" lang="ko-KR" altLang="en-US" dirty="0"/>
              <a:t> 감사합니다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4337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순서는</a:t>
            </a:r>
            <a:r>
              <a:rPr kumimoji="1" lang="ko-KR" altLang="en-US" dirty="0"/>
              <a:t> 다음과 같이 개요</a:t>
            </a:r>
            <a:r>
              <a:rPr kumimoji="1" lang="en-US" altLang="ko-KR" dirty="0"/>
              <a:t>,</a:t>
            </a:r>
            <a:r>
              <a:rPr kumimoji="1" lang="ko-KR" altLang="en-US" dirty="0"/>
              <a:t> 프로젝트 배경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사용 기술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구조 및 동작 시나리오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실행 결과</a:t>
            </a:r>
            <a:r>
              <a:rPr kumimoji="1" lang="en-US" altLang="ko-KR" dirty="0"/>
              <a:t>,</a:t>
            </a:r>
            <a:r>
              <a:rPr kumimoji="1" lang="ko-KR" altLang="en-US" dirty="0"/>
              <a:t> 결론으로 진행됩니다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53607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제</a:t>
            </a:r>
            <a:r>
              <a:rPr kumimoji="1" lang="ko-KR" altLang="en-US" dirty="0"/>
              <a:t> 졸업 작품을 간단히 말하자면 캔 </a:t>
            </a:r>
            <a:r>
              <a:rPr kumimoji="1" lang="ko-KR" altLang="en-US" dirty="0" err="1"/>
              <a:t>디텍터입니다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캔 </a:t>
            </a:r>
            <a:r>
              <a:rPr kumimoji="1" lang="ko-KR" altLang="en-US" dirty="0" err="1"/>
              <a:t>디텍터란</a:t>
            </a:r>
            <a:r>
              <a:rPr kumimoji="1" lang="ko-KR" altLang="en-US" dirty="0"/>
              <a:t> 캔 음료 탐지기를 말하며</a:t>
            </a:r>
            <a:endParaRPr kumimoji="1" lang="en-US" altLang="ko-KR" dirty="0"/>
          </a:p>
          <a:p>
            <a:r>
              <a:rPr kumimoji="1" lang="ko-KR" altLang="en-US" dirty="0"/>
              <a:t>스마트폰 카메라로 캔 음료 제품을 촬영했을 때 해당 제품이 어떤 제품인지 음성으로 피드백 주는 어플리케이션입니다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이 어플리케이션은 이미지 학습을 통해 진행됩니다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75437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프로젝트</a:t>
            </a:r>
            <a:r>
              <a:rPr kumimoji="1" lang="ko-KR" altLang="en-US" dirty="0"/>
              <a:t> 배경입니다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lang="ko-KR" altLang="ko-Kore-KR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편의점 등 오프라인에서 시각장애인이 </a:t>
            </a:r>
            <a:r>
              <a:rPr lang="ko-KR" altLang="en-US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캔 음료 </a:t>
            </a:r>
            <a:r>
              <a:rPr lang="ko-KR" altLang="ko-Kore-KR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제품을 구매할 때 겪는 어려움 중 하나는 </a:t>
            </a:r>
            <a:r>
              <a:rPr lang="ko-KR" altLang="en-US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제</a:t>
            </a:r>
            <a:r>
              <a:rPr lang="ko-KR" altLang="ko-Kore-KR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품을 </a:t>
            </a:r>
            <a:r>
              <a:rPr lang="ko-KR" altLang="en-US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구분</a:t>
            </a:r>
            <a:r>
              <a:rPr lang="ko-KR" altLang="ko-Kore-KR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하지 못한다는 것</a:t>
            </a:r>
            <a:r>
              <a:rPr lang="ko-KR" altLang="en-US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입니</a:t>
            </a:r>
            <a:r>
              <a:rPr lang="ko-KR" altLang="ko-Kore-KR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다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cs typeface="Cordia New" panose="020B0304020202020204" pitchFamily="34" charset="-34"/>
              </a:rPr>
              <a:t>.</a:t>
            </a:r>
            <a:br>
              <a:rPr lang="en-US" altLang="ko-Kore-KR" sz="18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cs typeface="Cordia New" panose="020B0304020202020204" pitchFamily="34" charset="-34"/>
              </a:rPr>
            </a:br>
            <a:r>
              <a:rPr lang="ko-KR" altLang="ko-Kore-KR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점자가 표기되어 있지 않은 제품이 많을 뿐더러 점자가 표기되어 있는 캔 음료의 경우</a:t>
            </a:r>
            <a:endParaRPr lang="en-US" altLang="ko-KR" sz="1800" dirty="0">
              <a:solidFill>
                <a:srgbClr val="000000"/>
              </a:solidFill>
              <a:effectLst/>
              <a:ea typeface="맑은 고딕" panose="020B0503020000020004" pitchFamily="34" charset="-127"/>
              <a:cs typeface="Cordia New" panose="020B0304020202020204" pitchFamily="34" charset="-34"/>
            </a:endParaRPr>
          </a:p>
          <a:p>
            <a:r>
              <a:rPr lang="ko-KR" altLang="en-US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상품명이 아닌 단순히 </a:t>
            </a:r>
            <a:r>
              <a:rPr lang="ko-KR" altLang="ko-Kore-KR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탄산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cs typeface="Cordia New" panose="020B0304020202020204" pitchFamily="34" charset="-34"/>
              </a:rPr>
              <a:t>, </a:t>
            </a:r>
            <a:r>
              <a:rPr lang="ko-KR" altLang="ko-Kore-KR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음료 등으로만 분류되어 있어 해당 제품이 정확히 어떤 제품인지 알 수 없</a:t>
            </a:r>
            <a:r>
              <a:rPr lang="ko-KR" altLang="en-US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습니</a:t>
            </a:r>
            <a:r>
              <a:rPr lang="ko-KR" altLang="ko-Kore-KR" sz="1800" dirty="0">
                <a:solidFill>
                  <a:srgbClr val="000000"/>
                </a:solidFill>
                <a:effectLst/>
                <a:ea typeface="맑은 고딕" panose="020B0503020000020004" pitchFamily="34" charset="-127"/>
                <a:cs typeface="Cordia New" panose="020B0304020202020204" pitchFamily="34" charset="-34"/>
              </a:rPr>
              <a:t>다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cs typeface="Cordia New" panose="020B0304020202020204" pitchFamily="34" charset="-34"/>
              </a:rPr>
              <a:t>.</a:t>
            </a:r>
          </a:p>
          <a:p>
            <a:endParaRPr kumimoji="1" lang="en-US" altLang="ko-KR" sz="1800" dirty="0">
              <a:solidFill>
                <a:srgbClr val="000000"/>
              </a:solidFill>
              <a:effectLst/>
              <a:latin typeface="맑은 고딕" panose="020B0503020000020004" pitchFamily="34" charset="-127"/>
              <a:cs typeface="Cordia New" panose="020B0304020202020204" pitchFamily="34" charset="-34"/>
            </a:endParaRPr>
          </a:p>
          <a:p>
            <a:r>
              <a:rPr kumimoji="1" lang="ko-Kore-KR" altLang="en-US" sz="18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cs typeface="Cordia New" panose="020B0304020202020204" pitchFamily="34" charset="-34"/>
              </a:rPr>
              <a:t>왼쪽</a:t>
            </a:r>
            <a:r>
              <a:rPr kumimoji="1" lang="ko-KR" altLang="en-US" sz="18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cs typeface="Cordia New" panose="020B0304020202020204" pitchFamily="34" charset="-34"/>
              </a:rPr>
              <a:t> 사진은 비시각장애인이 구분하는 캔 음료이며 오른쪽 사진은 시각장애인이 구분하는 캔 음료입니다</a:t>
            </a:r>
            <a:r>
              <a:rPr kumimoji="1" lang="en-US" altLang="ko-KR" sz="18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cs typeface="Cordia New" panose="020B0304020202020204" pitchFamily="34" charset="-34"/>
              </a:rPr>
              <a:t>.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98162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업체</a:t>
            </a:r>
            <a:r>
              <a:rPr kumimoji="1" lang="ko-KR" altLang="en-US" dirty="0"/>
              <a:t>에서 점자 표기를 늘리고 세분화한다면 좋겠지만</a:t>
            </a:r>
            <a:endParaRPr kumimoji="1" lang="en-US" altLang="ko-KR" dirty="0"/>
          </a:p>
          <a:p>
            <a:r>
              <a:rPr kumimoji="1" lang="ko-KR" altLang="en-US" dirty="0"/>
              <a:t>상품명이 길어질 경우 점자 표기 공간이 부족하거나</a:t>
            </a:r>
            <a:endParaRPr kumimoji="1" lang="en-US" altLang="ko-KR" dirty="0"/>
          </a:p>
          <a:p>
            <a:r>
              <a:rPr kumimoji="1" lang="ko-KR" altLang="en-US" dirty="0"/>
              <a:t>포장지 재질 특성 상 점자 표기 반영이 어려운 경우가 있습니다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이에 본 어플리케이션을 개발하여 시각장애인의 제품 구매 자유도를 높이고자 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71688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다음은</a:t>
            </a:r>
            <a:r>
              <a:rPr kumimoji="1" lang="ko-KR" altLang="en-US" dirty="0"/>
              <a:t> 사용 기술입니다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ore-KR" altLang="en-US" dirty="0"/>
              <a:t>이미지</a:t>
            </a:r>
            <a:r>
              <a:rPr kumimoji="1" lang="ko-KR" altLang="en-US" dirty="0"/>
              <a:t> 학습을 진행시켜야 하기 때문에 </a:t>
            </a:r>
            <a:r>
              <a:rPr kumimoji="1" lang="en-US" altLang="ko-KR" dirty="0"/>
              <a:t>GPU</a:t>
            </a:r>
            <a:r>
              <a:rPr kumimoji="1" lang="ko-KR" altLang="en-US" dirty="0"/>
              <a:t>가 있는 환경이 필요했습니다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구글 </a:t>
            </a:r>
            <a:r>
              <a:rPr kumimoji="1" lang="en-US" altLang="ko-KR" dirty="0" err="1"/>
              <a:t>colab</a:t>
            </a:r>
            <a:r>
              <a:rPr kumimoji="1" lang="ko-KR" altLang="en-US" dirty="0"/>
              <a:t>과 같은 클라우드 주피터 노트북에서 진행해도 됐지만</a:t>
            </a:r>
            <a:endParaRPr kumimoji="1" lang="en-US" altLang="ko-KR" dirty="0"/>
          </a:p>
          <a:p>
            <a:r>
              <a:rPr kumimoji="1" lang="ko-KR" altLang="en-US" dirty="0"/>
              <a:t>팀원과의 이미지 공유가 용이한 우분투 서버 컴퓨터를 구성하기로 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발표자의 개인 컴퓨터를 서버 컴퓨터로 만들어 개발 환경을 구성하였고</a:t>
            </a:r>
            <a:endParaRPr kumimoji="1" lang="en-US" altLang="ko-KR" dirty="0"/>
          </a:p>
          <a:p>
            <a:r>
              <a:rPr kumimoji="1" lang="ko-KR" altLang="en-US" dirty="0"/>
              <a:t>컴퓨터의 </a:t>
            </a:r>
            <a:r>
              <a:rPr kumimoji="1" lang="ko-Kore-KR" altLang="en-US" dirty="0"/>
              <a:t>상세한</a:t>
            </a:r>
            <a:r>
              <a:rPr kumimoji="1" lang="ko-KR" altLang="en-US" dirty="0"/>
              <a:t> 스펙 및 소프트웨어 버전은 다음과 같습니다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82810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본</a:t>
            </a:r>
            <a:r>
              <a:rPr kumimoji="1" lang="ko-KR" altLang="en-US" dirty="0"/>
              <a:t> 프로젝트는 팀으로 진행하였고 </a:t>
            </a:r>
            <a:r>
              <a:rPr kumimoji="1" lang="ko-Kore-KR" altLang="en-US" dirty="0"/>
              <a:t>제가</a:t>
            </a:r>
            <a:r>
              <a:rPr kumimoji="1" lang="ko-KR" altLang="en-US" dirty="0"/>
              <a:t> 중점적으로 맡은 파트는 데이터 부분이기에 이 부분에 초점을 둬서 진행하겠습니다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최종 데이터셋을 </a:t>
            </a:r>
            <a:r>
              <a:rPr kumimoji="1" lang="ko-KR" altLang="en-US" dirty="0" err="1"/>
              <a:t>구성하는데에는</a:t>
            </a:r>
            <a:r>
              <a:rPr kumimoji="1" lang="ko-KR" altLang="en-US" dirty="0"/>
              <a:t> 이미지 </a:t>
            </a:r>
            <a:r>
              <a:rPr kumimoji="1" lang="ko-KR" altLang="en-US" dirty="0" err="1"/>
              <a:t>크롤링</a:t>
            </a:r>
            <a:r>
              <a:rPr kumimoji="1" lang="en-US" altLang="ko-KR" dirty="0"/>
              <a:t>,</a:t>
            </a:r>
            <a:r>
              <a:rPr kumimoji="1" lang="ko-KR" altLang="en-US" dirty="0"/>
              <a:t> 중복 이미지 제거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유사 이미지 추출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이미지 증강 과정을 거쳤습니다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 err="1"/>
              <a:t>파이썬의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셀레니움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뷰티풀수프</a:t>
            </a:r>
            <a:r>
              <a:rPr kumimoji="1" lang="ko-KR" altLang="en-US" dirty="0"/>
              <a:t> 패키지를 통해 이미지를 크롤링하였습니다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이렇게 </a:t>
            </a:r>
            <a:r>
              <a:rPr kumimoji="1" lang="ko-KR" altLang="en-US" dirty="0" err="1"/>
              <a:t>크롤링된</a:t>
            </a:r>
            <a:r>
              <a:rPr kumimoji="1" lang="ko-KR" altLang="en-US" dirty="0"/>
              <a:t> 이미지는 학습 단계에서 과적합을 방지하고자 중복 이미지를 제거하였고</a:t>
            </a:r>
            <a:endParaRPr kumimoji="1" lang="en-US" altLang="ko-KR" dirty="0"/>
          </a:p>
          <a:p>
            <a:r>
              <a:rPr kumimoji="1" lang="ko-KR" altLang="en-US" dirty="0"/>
              <a:t>학습에 방해요인이 되지 않게 적절한 이미지를 추출하였습니다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유사한 이미지만 추출하다 보니 데이터셋이 부족한 문제가 발생해 이는 </a:t>
            </a:r>
            <a:r>
              <a:rPr kumimoji="1" lang="ko-KR" altLang="en-US" dirty="0" err="1"/>
              <a:t>케라스</a:t>
            </a:r>
            <a:r>
              <a:rPr kumimoji="1" lang="ko-KR" altLang="en-US" dirty="0"/>
              <a:t> 패키지를 통해 이미지를 증강하였습니다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048284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중복</a:t>
            </a:r>
            <a:r>
              <a:rPr kumimoji="1" lang="ko-KR" altLang="en-US" dirty="0"/>
              <a:t> 이미지 제거에 대해 자세히 설명 드리겠습니다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ore-KR" altLang="en-US" dirty="0"/>
              <a:t>중복</a:t>
            </a:r>
            <a:r>
              <a:rPr kumimoji="1" lang="ko-KR" altLang="en-US" dirty="0"/>
              <a:t> 이미지 제거에는 </a:t>
            </a:r>
            <a:r>
              <a:rPr kumimoji="1" lang="en-US" altLang="ko-KR" dirty="0"/>
              <a:t>OpenCV</a:t>
            </a:r>
            <a:r>
              <a:rPr kumimoji="1" lang="ko-KR" altLang="en-US" dirty="0"/>
              <a:t> 패키지를 사용하였습니다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이미지에서 인접한 열 픽셀 간의 차이를 가지고 이미지의 </a:t>
            </a:r>
            <a:r>
              <a:rPr kumimoji="1" lang="en-US" altLang="ko-KR" dirty="0"/>
              <a:t>hash</a:t>
            </a:r>
            <a:r>
              <a:rPr kumimoji="1" lang="ko-KR" altLang="en-US" dirty="0"/>
              <a:t> 값을 계산하였습니다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 계산된 </a:t>
            </a:r>
            <a:r>
              <a:rPr kumimoji="1" lang="en-US" altLang="ko-KR" dirty="0"/>
              <a:t>hash</a:t>
            </a:r>
            <a:r>
              <a:rPr kumimoji="1" lang="ko-KR" altLang="en-US" dirty="0"/>
              <a:t> 값을 </a:t>
            </a:r>
            <a:r>
              <a:rPr kumimoji="1" lang="en-US" altLang="ko-KR" dirty="0"/>
              <a:t>key</a:t>
            </a:r>
            <a:r>
              <a:rPr kumimoji="1" lang="ko-KR" altLang="en-US" dirty="0"/>
              <a:t>로 하는 </a:t>
            </a:r>
            <a:r>
              <a:rPr kumimoji="1" lang="ko-KR" altLang="en-US" dirty="0" err="1"/>
              <a:t>딕셔너리를</a:t>
            </a:r>
            <a:r>
              <a:rPr kumimoji="1" lang="ko-KR" altLang="en-US" dirty="0"/>
              <a:t> 만들고 </a:t>
            </a:r>
            <a:r>
              <a:rPr kumimoji="1" lang="en-US" altLang="ko-KR" dirty="0"/>
              <a:t>value</a:t>
            </a:r>
            <a:r>
              <a:rPr kumimoji="1" lang="ko-KR" altLang="en-US" dirty="0"/>
              <a:t>로는 해당 이미지의 경로를 리스트로 저장합니다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같은 이미지이면 같은 </a:t>
            </a:r>
            <a:r>
              <a:rPr kumimoji="1" lang="en-US" altLang="ko-KR" dirty="0"/>
              <a:t>hash </a:t>
            </a:r>
            <a:r>
              <a:rPr kumimoji="1" lang="ko-KR" altLang="en-US" dirty="0"/>
              <a:t>값이 </a:t>
            </a:r>
            <a:r>
              <a:rPr kumimoji="1" lang="ko-KR" altLang="en-US" dirty="0" err="1"/>
              <a:t>계산될테고</a:t>
            </a:r>
            <a:r>
              <a:rPr kumimoji="1" lang="ko-KR" altLang="en-US" dirty="0"/>
              <a:t> 아래 사진 자료와 같이 해당 </a:t>
            </a:r>
            <a:r>
              <a:rPr kumimoji="1" lang="en-US" altLang="ko-KR" dirty="0"/>
              <a:t>value</a:t>
            </a:r>
            <a:r>
              <a:rPr kumimoji="1" lang="ko-KR" altLang="en-US" dirty="0"/>
              <a:t>에 계속해서 추가되게 됩니다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 err="1"/>
              <a:t>딕셔너리의</a:t>
            </a:r>
            <a:r>
              <a:rPr kumimoji="1" lang="ko-KR" altLang="en-US" dirty="0"/>
              <a:t> </a:t>
            </a:r>
            <a:r>
              <a:rPr kumimoji="1" lang="en-US" altLang="ko-KR" dirty="0"/>
              <a:t>value</a:t>
            </a:r>
            <a:r>
              <a:rPr kumimoji="1" lang="ko-KR" altLang="en-US" dirty="0"/>
              <a:t> 즉 이미지 경로가 저장되어 있는 리스트의 길이가 </a:t>
            </a:r>
            <a:r>
              <a:rPr kumimoji="1" lang="en-US" altLang="ko-KR" dirty="0"/>
              <a:t>1</a:t>
            </a:r>
            <a:r>
              <a:rPr kumimoji="1" lang="ko-KR" altLang="en-US" dirty="0"/>
              <a:t>이 넘으면</a:t>
            </a:r>
            <a:endParaRPr kumimoji="1" lang="en-US" altLang="ko-KR" dirty="0"/>
          </a:p>
          <a:p>
            <a:r>
              <a:rPr kumimoji="1" lang="ko-KR" altLang="en-US" dirty="0"/>
              <a:t>중복 이미지가 존재한다는 것을 의미합니다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이를 체크해 하나의 이미지만 남기고 나머지는 제거합니다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사진은 중복 이미지 제거 전 후 예시 사진입니다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04942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다음은</a:t>
            </a:r>
            <a:r>
              <a:rPr kumimoji="1" lang="ko-KR" altLang="en-US" dirty="0"/>
              <a:t> 유사 이미지 추출입니다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유사 이미지 추출에는 </a:t>
            </a:r>
            <a:r>
              <a:rPr kumimoji="1" lang="en-US" altLang="ko-KR" dirty="0" err="1"/>
              <a:t>DeepImageSearch</a:t>
            </a:r>
            <a:r>
              <a:rPr kumimoji="1" lang="en-US" altLang="ko-KR" dirty="0"/>
              <a:t> </a:t>
            </a:r>
            <a:r>
              <a:rPr kumimoji="1" lang="ko-KR" altLang="en-US" dirty="0"/>
              <a:t>라는 패키지를 사용하였습니다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ore-KR" dirty="0" err="1"/>
              <a:t>DeepImageSearch</a:t>
            </a:r>
            <a:r>
              <a:rPr kumimoji="1" lang="ko-KR" altLang="en-US" dirty="0"/>
              <a:t> 는 우선 타겟 디렉토리에 있는 이미지 전체를 학습합니다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 후 타겟 이미지를 지정하면 이와 유사한 이미지를 추출할 수 있습니다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왼쪽 사진에서 첫 번째 사진을 타겟 이미지로 하였을 때 </a:t>
            </a:r>
            <a:r>
              <a:rPr kumimoji="1" lang="en-US" altLang="ko-KR" dirty="0"/>
              <a:t>15</a:t>
            </a:r>
            <a:r>
              <a:rPr kumimoji="1" lang="ko-KR" altLang="en-US" dirty="0"/>
              <a:t>개의 유사한 이미지를 추출한 예시입니다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이렇게 타겟 이미지와 유사한 이미지를 추출해도</a:t>
            </a:r>
            <a:endParaRPr kumimoji="1" lang="en-US" altLang="ko-KR" dirty="0"/>
          </a:p>
          <a:p>
            <a:r>
              <a:rPr kumimoji="1" lang="ko-KR" altLang="en-US" dirty="0"/>
              <a:t>오른쪽 사진과 같이 인간이 판단했을 때 일부 유사하지 않은</a:t>
            </a:r>
            <a:endParaRPr kumimoji="1" lang="en-US" altLang="ko-KR" dirty="0"/>
          </a:p>
          <a:p>
            <a:r>
              <a:rPr kumimoji="1" lang="ko-KR" altLang="en-US" dirty="0"/>
              <a:t>이미지가 포함되어 있어 이는 수동으로 제거하였습니다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AB5F-F9FB-AC4F-8A35-1DEA97EDD177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1251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11" Type="http://schemas.openxmlformats.org/officeDocument/2006/relationships/image" Target="../media/image53.png"/><Relationship Id="rId5" Type="http://schemas.openxmlformats.org/officeDocument/2006/relationships/image" Target="../media/image22.png"/><Relationship Id="rId10" Type="http://schemas.openxmlformats.org/officeDocument/2006/relationships/image" Target="../media/image52.png"/><Relationship Id="rId4" Type="http://schemas.openxmlformats.org/officeDocument/2006/relationships/image" Target="../media/image10.png"/><Relationship Id="rId9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13" Type="http://schemas.openxmlformats.org/officeDocument/2006/relationships/image" Target="../media/image54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6" Type="http://schemas.microsoft.com/office/2007/relationships/hdphoto" Target="../media/hdphoto6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11" Type="http://schemas.openxmlformats.org/officeDocument/2006/relationships/image" Target="../media/image36.png"/><Relationship Id="rId5" Type="http://schemas.openxmlformats.org/officeDocument/2006/relationships/image" Target="../media/image22.png"/><Relationship Id="rId15" Type="http://schemas.openxmlformats.org/officeDocument/2006/relationships/image" Target="../media/image55.png"/><Relationship Id="rId10" Type="http://schemas.openxmlformats.org/officeDocument/2006/relationships/image" Target="../media/image40.png"/><Relationship Id="rId4" Type="http://schemas.openxmlformats.org/officeDocument/2006/relationships/image" Target="../media/image29.png"/><Relationship Id="rId9" Type="http://schemas.openxmlformats.org/officeDocument/2006/relationships/image" Target="../media/image37.png"/><Relationship Id="rId14" Type="http://schemas.microsoft.com/office/2007/relationships/hdphoto" Target="../media/hdphoto5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microsoft.com/office/2007/relationships/hdphoto" Target="../media/hdphoto4.wdp"/><Relationship Id="rId18" Type="http://schemas.openxmlformats.org/officeDocument/2006/relationships/image" Target="../media/image55.png"/><Relationship Id="rId3" Type="http://schemas.openxmlformats.org/officeDocument/2006/relationships/image" Target="../media/image10.png"/><Relationship Id="rId21" Type="http://schemas.openxmlformats.org/officeDocument/2006/relationships/image" Target="../media/image24.png"/><Relationship Id="rId7" Type="http://schemas.openxmlformats.org/officeDocument/2006/relationships/image" Target="../media/image11.png"/><Relationship Id="rId12" Type="http://schemas.openxmlformats.org/officeDocument/2006/relationships/image" Target="../media/image45.png"/><Relationship Id="rId17" Type="http://schemas.microsoft.com/office/2007/relationships/hdphoto" Target="../media/hdphoto5.wdp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54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22.png"/><Relationship Id="rId15" Type="http://schemas.microsoft.com/office/2007/relationships/hdphoto" Target="../media/hdphoto1.wdp"/><Relationship Id="rId10" Type="http://schemas.microsoft.com/office/2007/relationships/hdphoto" Target="../media/hdphoto3.wdp"/><Relationship Id="rId19" Type="http://schemas.microsoft.com/office/2007/relationships/hdphoto" Target="../media/hdphoto6.wdp"/><Relationship Id="rId4" Type="http://schemas.openxmlformats.org/officeDocument/2006/relationships/image" Target="../media/image29.png"/><Relationship Id="rId9" Type="http://schemas.openxmlformats.org/officeDocument/2006/relationships/image" Target="../media/image44.png"/><Relationship Id="rId14" Type="http://schemas.openxmlformats.org/officeDocument/2006/relationships/image" Target="../media/image4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22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jp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22.png"/><Relationship Id="rId10" Type="http://schemas.openxmlformats.org/officeDocument/2006/relationships/image" Target="../media/image58.jpg"/><Relationship Id="rId4" Type="http://schemas.openxmlformats.org/officeDocument/2006/relationships/image" Target="../media/image29.png"/><Relationship Id="rId9" Type="http://schemas.openxmlformats.org/officeDocument/2006/relationships/image" Target="../media/image57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.png"/><Relationship Id="rId5" Type="http://schemas.openxmlformats.org/officeDocument/2006/relationships/image" Target="../media/image29.png"/><Relationship Id="rId4" Type="http://schemas.openxmlformats.org/officeDocument/2006/relationships/image" Target="../media/image10.png"/><Relationship Id="rId9" Type="http://schemas.openxmlformats.org/officeDocument/2006/relationships/image" Target="../media/image5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60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2.png"/><Relationship Id="rId11" Type="http://schemas.openxmlformats.org/officeDocument/2006/relationships/image" Target="../media/image15.png"/><Relationship Id="rId5" Type="http://schemas.openxmlformats.org/officeDocument/2006/relationships/image" Target="../media/image29.png"/><Relationship Id="rId10" Type="http://schemas.openxmlformats.org/officeDocument/2006/relationships/image" Target="../media/image65.png"/><Relationship Id="rId4" Type="http://schemas.openxmlformats.org/officeDocument/2006/relationships/image" Target="../media/image61.png"/><Relationship Id="rId9" Type="http://schemas.openxmlformats.org/officeDocument/2006/relationships/image" Target="../media/image6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18" Type="http://schemas.openxmlformats.org/officeDocument/2006/relationships/image" Target="../media/image24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6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2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25.jpeg"/><Relationship Id="rId5" Type="http://schemas.openxmlformats.org/officeDocument/2006/relationships/image" Target="../media/image12.png"/><Relationship Id="rId10" Type="http://schemas.openxmlformats.org/officeDocument/2006/relationships/image" Target="../media/image22.png"/><Relationship Id="rId4" Type="http://schemas.openxmlformats.org/officeDocument/2006/relationships/image" Target="../media/image11.pn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2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27.png"/><Relationship Id="rId5" Type="http://schemas.openxmlformats.org/officeDocument/2006/relationships/image" Target="../media/image12.png"/><Relationship Id="rId10" Type="http://schemas.openxmlformats.org/officeDocument/2006/relationships/image" Target="../media/image15.png"/><Relationship Id="rId4" Type="http://schemas.openxmlformats.org/officeDocument/2006/relationships/image" Target="../media/image11.png"/><Relationship Id="rId9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0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2.png"/><Relationship Id="rId10" Type="http://schemas.openxmlformats.org/officeDocument/2006/relationships/image" Target="../media/image34.png"/><Relationship Id="rId4" Type="http://schemas.openxmlformats.org/officeDocument/2006/relationships/image" Target="../media/image29.png"/><Relationship Id="rId9" Type="http://schemas.openxmlformats.org/officeDocument/2006/relationships/image" Target="../media/image33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41.png"/><Relationship Id="rId18" Type="http://schemas.openxmlformats.org/officeDocument/2006/relationships/image" Target="../media/image44.png"/><Relationship Id="rId3" Type="http://schemas.openxmlformats.org/officeDocument/2006/relationships/image" Target="../media/image10.png"/><Relationship Id="rId21" Type="http://schemas.microsoft.com/office/2007/relationships/hdphoto" Target="../media/hdphoto4.wdp"/><Relationship Id="rId7" Type="http://schemas.openxmlformats.org/officeDocument/2006/relationships/image" Target="../media/image11.png"/><Relationship Id="rId12" Type="http://schemas.openxmlformats.org/officeDocument/2006/relationships/image" Target="../media/image40.png"/><Relationship Id="rId17" Type="http://schemas.microsoft.com/office/2007/relationships/hdphoto" Target="../media/hdphoto2.wdp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43.png"/><Relationship Id="rId20" Type="http://schemas.openxmlformats.org/officeDocument/2006/relationships/image" Target="../media/image4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11" Type="http://schemas.openxmlformats.org/officeDocument/2006/relationships/image" Target="../media/image39.png"/><Relationship Id="rId5" Type="http://schemas.openxmlformats.org/officeDocument/2006/relationships/image" Target="../media/image22.png"/><Relationship Id="rId15" Type="http://schemas.microsoft.com/office/2007/relationships/hdphoto" Target="../media/hdphoto1.wdp"/><Relationship Id="rId10" Type="http://schemas.openxmlformats.org/officeDocument/2006/relationships/image" Target="../media/image38.png"/><Relationship Id="rId19" Type="http://schemas.microsoft.com/office/2007/relationships/hdphoto" Target="../media/hdphoto3.wdp"/><Relationship Id="rId4" Type="http://schemas.openxmlformats.org/officeDocument/2006/relationships/image" Target="../media/image29.png"/><Relationship Id="rId9" Type="http://schemas.openxmlformats.org/officeDocument/2006/relationships/image" Target="../media/image37.png"/><Relationship Id="rId14" Type="http://schemas.openxmlformats.org/officeDocument/2006/relationships/image" Target="../media/image4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11" Type="http://schemas.openxmlformats.org/officeDocument/2006/relationships/image" Target="../media/image49.png"/><Relationship Id="rId5" Type="http://schemas.openxmlformats.org/officeDocument/2006/relationships/image" Target="../media/image22.png"/><Relationship Id="rId10" Type="http://schemas.openxmlformats.org/officeDocument/2006/relationships/image" Target="../media/image48.png"/><Relationship Id="rId4" Type="http://schemas.openxmlformats.org/officeDocument/2006/relationships/image" Target="../media/image10.png"/><Relationship Id="rId9" Type="http://schemas.openxmlformats.org/officeDocument/2006/relationships/image" Target="../media/image4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11" Type="http://schemas.openxmlformats.org/officeDocument/2006/relationships/image" Target="../media/image51.png"/><Relationship Id="rId5" Type="http://schemas.openxmlformats.org/officeDocument/2006/relationships/image" Target="../media/image22.png"/><Relationship Id="rId10" Type="http://schemas.openxmlformats.org/officeDocument/2006/relationships/image" Target="../media/image50.png"/><Relationship Id="rId4" Type="http://schemas.openxmlformats.org/officeDocument/2006/relationships/image" Target="../media/image10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656751" y="-1269203"/>
            <a:ext cx="5467059" cy="11554917"/>
            <a:chOff x="11656751" y="-1269203"/>
            <a:chExt cx="5467059" cy="11554917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0106477" y="281071"/>
              <a:ext cx="5723197" cy="2622649"/>
              <a:chOff x="10106477" y="281071"/>
              <a:chExt cx="5723197" cy="2622649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 rot="-5400000">
                <a:off x="10106477" y="281071"/>
                <a:ext cx="5723197" cy="2622649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12974650" y="6136555"/>
              <a:ext cx="5675670" cy="2622649"/>
              <a:chOff x="12974650" y="6136555"/>
              <a:chExt cx="5675670" cy="2622649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-5400000">
                <a:off x="12974650" y="6136555"/>
                <a:ext cx="5675670" cy="2622649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4501160" y="1831344"/>
              <a:ext cx="2622649" cy="2622649"/>
              <a:chOff x="14501160" y="1831344"/>
              <a:chExt cx="2622649" cy="2622649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4501160" y="1831344"/>
                <a:ext cx="2622649" cy="2622649"/>
              </a:xfrm>
              <a:prstGeom prst="rect">
                <a:avLst/>
              </a:prstGeom>
            </p:spPr>
          </p:pic>
        </p:grpSp>
        <p:grpSp>
          <p:nvGrpSpPr>
            <p:cNvPr id="1005" name="그룹 1005"/>
            <p:cNvGrpSpPr/>
            <p:nvPr/>
          </p:nvGrpSpPr>
          <p:grpSpPr>
            <a:xfrm>
              <a:off x="11689289" y="4610045"/>
              <a:ext cx="2622649" cy="2622649"/>
              <a:chOff x="11689289" y="4610045"/>
              <a:chExt cx="2622649" cy="2622649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1689289" y="4610045"/>
                <a:ext cx="2622649" cy="2622649"/>
              </a:xfrm>
              <a:prstGeom prst="rect">
                <a:avLst/>
              </a:prstGeom>
            </p:spPr>
          </p:pic>
        </p:grpSp>
      </p:grpSp>
      <p:grpSp>
        <p:nvGrpSpPr>
          <p:cNvPr id="1006" name="그룹 1006"/>
          <p:cNvGrpSpPr/>
          <p:nvPr/>
        </p:nvGrpSpPr>
        <p:grpSpPr>
          <a:xfrm>
            <a:off x="0" y="8715752"/>
            <a:ext cx="18285714" cy="1569962"/>
            <a:chOff x="0" y="8715752"/>
            <a:chExt cx="18285714" cy="1569962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8715752"/>
              <a:ext cx="18285714" cy="1569962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505288" y="2984633"/>
            <a:ext cx="13386022" cy="21236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600" kern="0" spc="-4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시각장애인을 위한</a:t>
            </a:r>
            <a:endParaRPr lang="en-US" altLang="ko-KR" sz="6600" kern="0" spc="-4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r>
              <a:rPr lang="ko-KR" altLang="en-US" sz="6600" kern="0" spc="-4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캔 음료 판별 어플리케이션</a:t>
            </a:r>
            <a:endParaRPr lang="en-US" sz="105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979543" y="9270000"/>
            <a:ext cx="580316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changhoon.kim204@gmail.com</a:t>
            </a:r>
            <a:endParaRPr lang="en-US" sz="32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05288" y="9111723"/>
            <a:ext cx="4395269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숭실대학교 </a:t>
            </a:r>
            <a:r>
              <a:rPr lang="en-US" altLang="ko-KR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AI</a:t>
            </a:r>
            <a:r>
              <a:rPr lang="ko-KR" altLang="en-US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융합학부</a:t>
            </a:r>
            <a:endParaRPr lang="en-US" sz="2400" kern="0" spc="500" dirty="0">
              <a:solidFill>
                <a:srgbClr val="FFFFFF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r>
              <a:rPr lang="en-US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20</a:t>
            </a:r>
            <a:r>
              <a:rPr lang="en-US" altLang="ko-KR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160358</a:t>
            </a:r>
            <a:r>
              <a:rPr lang="en-US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 </a:t>
            </a:r>
            <a:r>
              <a:rPr lang="en-US" sz="2400" kern="0" spc="500" dirty="0" err="1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김</a:t>
            </a:r>
            <a:r>
              <a:rPr lang="ko-KR" altLang="en-US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창훈</a:t>
            </a:r>
            <a:endParaRPr lang="en-US" sz="28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5045556" y="9518759"/>
            <a:ext cx="7236954" cy="28571"/>
            <a:chOff x="5045556" y="9518759"/>
            <a:chExt cx="7236954" cy="28571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045556" y="9518759"/>
              <a:ext cx="7236954" cy="2857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7707" y="5215242"/>
            <a:ext cx="10043365" cy="95238"/>
            <a:chOff x="37707" y="5215242"/>
            <a:chExt cx="10043365" cy="95238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7707" y="5215242"/>
              <a:ext cx="10043365" cy="95238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BD87D2E-A34C-23C8-ED69-37A56FD7142E}"/>
              </a:ext>
            </a:extLst>
          </p:cNvPr>
          <p:cNvSpPr txBox="1"/>
          <p:nvPr/>
        </p:nvSpPr>
        <p:spPr>
          <a:xfrm>
            <a:off x="608222" y="5598069"/>
            <a:ext cx="3635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CAN</a:t>
            </a:r>
            <a:r>
              <a:rPr kumimoji="1" lang="ko-KR" alt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r>
              <a:rPr kumimoji="1"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DETECTOR</a:t>
            </a:r>
            <a:endParaRPr kumimoji="1" lang="ko-Kore-KR" altLang="en-US" sz="3600" dirty="0">
              <a:solidFill>
                <a:schemeClr val="tx1">
                  <a:lumMod val="50000"/>
                  <a:lumOff val="50000"/>
                </a:schemeClr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2642400"/>
            <a:ext cx="17120686" cy="7643265"/>
            <a:chOff x="-149520" y="2613829"/>
            <a:chExt cx="17120686" cy="764326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9520" y="2613829"/>
              <a:ext cx="17120686" cy="7643265"/>
            </a:xfrm>
            <a:prstGeom prst="rect">
              <a:avLst/>
            </a:prstGeom>
          </p:spPr>
        </p:pic>
      </p:grpSp>
      <p:pic>
        <p:nvPicPr>
          <p:cNvPr id="57" name="Object 2">
            <a:extLst>
              <a:ext uri="{FF2B5EF4-FFF2-40B4-BE49-F238E27FC236}">
                <a16:creationId xmlns:a16="http://schemas.microsoft.com/office/drawing/2014/main" id="{AF05BEE4-D60B-2B37-2F3F-D19EB14415AF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154000" y="0"/>
            <a:ext cx="1165028" cy="10285714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8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-12698" y="1802416"/>
            <a:ext cx="8573041" cy="28571"/>
            <a:chOff x="-12698" y="1802416"/>
            <a:chExt cx="8573041" cy="28571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12698" y="1802416"/>
              <a:ext cx="8573041" cy="28571"/>
            </a:xfrm>
            <a:prstGeom prst="rect">
              <a:avLst/>
            </a:prstGeom>
          </p:spPr>
        </p:pic>
      </p:grpSp>
      <p:sp>
        <p:nvSpPr>
          <p:cNvPr id="82" name="Object 82"/>
          <p:cNvSpPr txBox="1"/>
          <p:nvPr/>
        </p:nvSpPr>
        <p:spPr>
          <a:xfrm>
            <a:off x="1142857" y="1027819"/>
            <a:ext cx="818809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3</a:t>
            </a:r>
            <a:endParaRPr lang="en-US" dirty="0"/>
          </a:p>
        </p:txBody>
      </p:sp>
      <p:sp>
        <p:nvSpPr>
          <p:cNvPr id="2" name="Object 64">
            <a:extLst>
              <a:ext uri="{FF2B5EF4-FFF2-40B4-BE49-F238E27FC236}">
                <a16:creationId xmlns:a16="http://schemas.microsoft.com/office/drawing/2014/main" id="{78EBE5F0-33AD-9DA7-8014-A3924ABFC2F7}"/>
              </a:ext>
            </a:extLst>
          </p:cNvPr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4" name="Object 48">
            <a:extLst>
              <a:ext uri="{FF2B5EF4-FFF2-40B4-BE49-F238E27FC236}">
                <a16:creationId xmlns:a16="http://schemas.microsoft.com/office/drawing/2014/main" id="{3D1386D2-4424-A291-53AF-8F388FA72DA3}"/>
              </a:ext>
            </a:extLst>
          </p:cNvPr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사용 기술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29" name="그룹 1004">
            <a:extLst>
              <a:ext uri="{FF2B5EF4-FFF2-40B4-BE49-F238E27FC236}">
                <a16:creationId xmlns:a16="http://schemas.microsoft.com/office/drawing/2014/main" id="{E529D259-EB3C-2806-6129-C9F9A87B14DE}"/>
              </a:ext>
            </a:extLst>
          </p:cNvPr>
          <p:cNvGrpSpPr/>
          <p:nvPr/>
        </p:nvGrpSpPr>
        <p:grpSpPr>
          <a:xfrm>
            <a:off x="421193" y="2912955"/>
            <a:ext cx="16247472" cy="7182625"/>
            <a:chOff x="1187302" y="6776813"/>
            <a:chExt cx="14147278" cy="2599132"/>
          </a:xfrm>
        </p:grpSpPr>
        <p:pic>
          <p:nvPicPr>
            <p:cNvPr id="30" name="Object 12">
              <a:extLst>
                <a:ext uri="{FF2B5EF4-FFF2-40B4-BE49-F238E27FC236}">
                  <a16:creationId xmlns:a16="http://schemas.microsoft.com/office/drawing/2014/main" id="{674FDB23-CDCA-6C48-0B2B-D2DF62FC3E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87302" y="6776813"/>
              <a:ext cx="14147278" cy="2599132"/>
            </a:xfrm>
            <a:prstGeom prst="rect">
              <a:avLst/>
            </a:prstGeom>
          </p:spPr>
        </p:pic>
      </p:grpSp>
      <p:sp>
        <p:nvSpPr>
          <p:cNvPr id="32" name="Object 24">
            <a:extLst>
              <a:ext uri="{FF2B5EF4-FFF2-40B4-BE49-F238E27FC236}">
                <a16:creationId xmlns:a16="http://schemas.microsoft.com/office/drawing/2014/main" id="{2DDE47CD-A85C-A606-4733-3475CAAA853F}"/>
              </a:ext>
            </a:extLst>
          </p:cNvPr>
          <p:cNvSpPr txBox="1"/>
          <p:nvPr/>
        </p:nvSpPr>
        <p:spPr>
          <a:xfrm>
            <a:off x="11043600" y="3390900"/>
            <a:ext cx="4806001" cy="6771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구성된 데이터셋의 이미지 개수가 적어 이미지를 증강하는 방법을 선택</a:t>
            </a:r>
            <a:endParaRPr lang="en-US" altLang="ko-KR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33" name="그룹 1007">
            <a:extLst>
              <a:ext uri="{FF2B5EF4-FFF2-40B4-BE49-F238E27FC236}">
                <a16:creationId xmlns:a16="http://schemas.microsoft.com/office/drawing/2014/main" id="{7E4F9FBF-D688-A6F2-FF17-5A232480843A}"/>
              </a:ext>
            </a:extLst>
          </p:cNvPr>
          <p:cNvGrpSpPr/>
          <p:nvPr/>
        </p:nvGrpSpPr>
        <p:grpSpPr>
          <a:xfrm>
            <a:off x="10744200" y="3469410"/>
            <a:ext cx="163441" cy="163441"/>
            <a:chOff x="1997215" y="8360388"/>
            <a:chExt cx="163441" cy="163441"/>
          </a:xfrm>
        </p:grpSpPr>
        <p:pic>
          <p:nvPicPr>
            <p:cNvPr id="35" name="Object 25">
              <a:extLst>
                <a:ext uri="{FF2B5EF4-FFF2-40B4-BE49-F238E27FC236}">
                  <a16:creationId xmlns:a16="http://schemas.microsoft.com/office/drawing/2014/main" id="{B58AF4FD-223D-FAFE-D335-7C95FD582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sp>
        <p:nvSpPr>
          <p:cNvPr id="38" name="Object 11">
            <a:extLst>
              <a:ext uri="{FF2B5EF4-FFF2-40B4-BE49-F238E27FC236}">
                <a16:creationId xmlns:a16="http://schemas.microsoft.com/office/drawing/2014/main" id="{5E73B900-88C3-F581-6215-7CD225E6528D}"/>
              </a:ext>
            </a:extLst>
          </p:cNvPr>
          <p:cNvSpPr txBox="1"/>
          <p:nvPr/>
        </p:nvSpPr>
        <p:spPr>
          <a:xfrm>
            <a:off x="421192" y="2912955"/>
            <a:ext cx="4329994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5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중복 이미지 제거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47" name="Object 24">
            <a:extLst>
              <a:ext uri="{FF2B5EF4-FFF2-40B4-BE49-F238E27FC236}">
                <a16:creationId xmlns:a16="http://schemas.microsoft.com/office/drawing/2014/main" id="{3F3C4FE5-F62E-F5FD-4B93-050B98AF5CDF}"/>
              </a:ext>
            </a:extLst>
          </p:cNvPr>
          <p:cNvSpPr txBox="1"/>
          <p:nvPr/>
        </p:nvSpPr>
        <p:spPr>
          <a:xfrm>
            <a:off x="11044800" y="5318543"/>
            <a:ext cx="4806001" cy="26750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Rotation(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회전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)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Shift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(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이동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)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Shear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(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기울임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)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Zoom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(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확대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,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축소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)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Flip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(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반전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을 통해 각 이미지 당 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50</a:t>
            </a:r>
            <a:r>
              <a:rPr lang="ko-KR" altLang="en-US" sz="1900" kern="0" spc="-100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배씩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증강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48" name="그룹 1007">
            <a:extLst>
              <a:ext uri="{FF2B5EF4-FFF2-40B4-BE49-F238E27FC236}">
                <a16:creationId xmlns:a16="http://schemas.microsoft.com/office/drawing/2014/main" id="{8B511827-D859-CAE5-B5DE-BFCACB8B9813}"/>
              </a:ext>
            </a:extLst>
          </p:cNvPr>
          <p:cNvGrpSpPr/>
          <p:nvPr/>
        </p:nvGrpSpPr>
        <p:grpSpPr>
          <a:xfrm>
            <a:off x="10746000" y="5527410"/>
            <a:ext cx="163441" cy="163441"/>
            <a:chOff x="1997215" y="8360388"/>
            <a:chExt cx="163441" cy="163441"/>
          </a:xfrm>
        </p:grpSpPr>
        <p:pic>
          <p:nvPicPr>
            <p:cNvPr id="50" name="Object 25">
              <a:extLst>
                <a:ext uri="{FF2B5EF4-FFF2-40B4-BE49-F238E27FC236}">
                  <a16:creationId xmlns:a16="http://schemas.microsoft.com/office/drawing/2014/main" id="{FBB32BB4-FA09-2487-3425-01FE6A96E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A3851A0-9607-F08A-07C0-E97FB3C13E97}"/>
              </a:ext>
            </a:extLst>
          </p:cNvPr>
          <p:cNvSpPr txBox="1"/>
          <p:nvPr/>
        </p:nvSpPr>
        <p:spPr>
          <a:xfrm>
            <a:off x="1862266" y="9576430"/>
            <a:ext cx="2560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이미지 증강 전 예시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D43AA5-06E3-79E5-C98E-F609386AB59A}"/>
              </a:ext>
            </a:extLst>
          </p:cNvPr>
          <p:cNvSpPr txBox="1"/>
          <p:nvPr/>
        </p:nvSpPr>
        <p:spPr>
          <a:xfrm>
            <a:off x="6774905" y="9576430"/>
            <a:ext cx="2560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이미지 증강 후 예시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19" name="그룹 1003">
            <a:extLst>
              <a:ext uri="{FF2B5EF4-FFF2-40B4-BE49-F238E27FC236}">
                <a16:creationId xmlns:a16="http://schemas.microsoft.com/office/drawing/2014/main" id="{5CE2B538-5BBA-4F96-287D-B1FC30F3B0D2}"/>
              </a:ext>
            </a:extLst>
          </p:cNvPr>
          <p:cNvGrpSpPr/>
          <p:nvPr/>
        </p:nvGrpSpPr>
        <p:grpSpPr>
          <a:xfrm>
            <a:off x="421191" y="2171999"/>
            <a:ext cx="2800316" cy="781707"/>
            <a:chOff x="1186031" y="6090133"/>
            <a:chExt cx="2800316" cy="781707"/>
          </a:xfrm>
        </p:grpSpPr>
        <p:pic>
          <p:nvPicPr>
            <p:cNvPr id="20" name="Object 8">
              <a:extLst>
                <a:ext uri="{FF2B5EF4-FFF2-40B4-BE49-F238E27FC236}">
                  <a16:creationId xmlns:a16="http://schemas.microsoft.com/office/drawing/2014/main" id="{0A624AB7-43A3-598C-A9AD-B6024AB4E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86031" y="6090133"/>
              <a:ext cx="2800316" cy="781707"/>
            </a:xfrm>
            <a:prstGeom prst="rect">
              <a:avLst/>
            </a:prstGeom>
          </p:spPr>
        </p:pic>
      </p:grpSp>
      <p:sp>
        <p:nvSpPr>
          <p:cNvPr id="21" name="Object 11">
            <a:extLst>
              <a:ext uri="{FF2B5EF4-FFF2-40B4-BE49-F238E27FC236}">
                <a16:creationId xmlns:a16="http://schemas.microsoft.com/office/drawing/2014/main" id="{1893E11B-4CDC-084F-DA61-C11241AF467C}"/>
              </a:ext>
            </a:extLst>
          </p:cNvPr>
          <p:cNvSpPr txBox="1"/>
          <p:nvPr/>
        </p:nvSpPr>
        <p:spPr>
          <a:xfrm>
            <a:off x="-347847" y="2307182"/>
            <a:ext cx="4329994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5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이미지 증강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8" name="Object 24">
            <a:extLst>
              <a:ext uri="{FF2B5EF4-FFF2-40B4-BE49-F238E27FC236}">
                <a16:creationId xmlns:a16="http://schemas.microsoft.com/office/drawing/2014/main" id="{84ACCB39-BF0F-5FCE-8588-FAB3B45535A9}"/>
              </a:ext>
            </a:extLst>
          </p:cNvPr>
          <p:cNvSpPr txBox="1"/>
          <p:nvPr/>
        </p:nvSpPr>
        <p:spPr>
          <a:xfrm>
            <a:off x="11044800" y="4444264"/>
            <a:ext cx="4806001" cy="3847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900" kern="0" spc="-100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Keras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의 </a:t>
            </a:r>
            <a:r>
              <a:rPr lang="en-US" altLang="ko-KR" sz="1900" kern="0" spc="-100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ImageDataGenerator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사용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10" name="그룹 1007">
            <a:extLst>
              <a:ext uri="{FF2B5EF4-FFF2-40B4-BE49-F238E27FC236}">
                <a16:creationId xmlns:a16="http://schemas.microsoft.com/office/drawing/2014/main" id="{7F934B2B-D2CD-221B-FD2D-704CD8693104}"/>
              </a:ext>
            </a:extLst>
          </p:cNvPr>
          <p:cNvGrpSpPr/>
          <p:nvPr/>
        </p:nvGrpSpPr>
        <p:grpSpPr>
          <a:xfrm>
            <a:off x="10746000" y="4522774"/>
            <a:ext cx="163441" cy="163441"/>
            <a:chOff x="1997215" y="8360388"/>
            <a:chExt cx="163441" cy="163441"/>
          </a:xfrm>
        </p:grpSpPr>
        <p:pic>
          <p:nvPicPr>
            <p:cNvPr id="13" name="Object 25">
              <a:extLst>
                <a:ext uri="{FF2B5EF4-FFF2-40B4-BE49-F238E27FC236}">
                  <a16:creationId xmlns:a16="http://schemas.microsoft.com/office/drawing/2014/main" id="{600F82BA-3FF7-9DE6-6497-74518ABAA4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B10978BA-3340-4A37-F9F1-3812AC0065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543" y="3142235"/>
            <a:ext cx="4297762" cy="630547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D46A0694-6A24-F52D-589C-0249A6DBF0BC}"/>
              </a:ext>
            </a:extLst>
          </p:cNvPr>
          <p:cNvPicPr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863" y="3142235"/>
            <a:ext cx="4298400" cy="63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462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154000" y="0"/>
            <a:ext cx="1165028" cy="10285714"/>
            <a:chOff x="17120686" y="0"/>
            <a:chExt cx="1165028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120686" y="0"/>
              <a:ext cx="1165028" cy="1028571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142857" y="1027819"/>
            <a:ext cx="770062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3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-12698" y="1802416"/>
            <a:ext cx="10971429" cy="28571"/>
            <a:chOff x="-12698" y="1802416"/>
            <a:chExt cx="10971429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2698" y="1802416"/>
              <a:ext cx="10971429" cy="28571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</a:rPr>
              <a:t>09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12698" y="1802416"/>
            <a:ext cx="11426199" cy="28571"/>
            <a:chOff x="-12698" y="1802416"/>
            <a:chExt cx="11426199" cy="2857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12698" y="1802416"/>
              <a:ext cx="11426199" cy="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0" y="2643735"/>
            <a:ext cx="17120686" cy="7643265"/>
            <a:chOff x="0" y="2642449"/>
            <a:chExt cx="17120686" cy="7643265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2642449"/>
              <a:ext cx="17120686" cy="7643265"/>
            </a:xfrm>
            <a:prstGeom prst="rect">
              <a:avLst/>
            </a:prstGeom>
          </p:spPr>
        </p:pic>
      </p:grpSp>
      <p:sp>
        <p:nvSpPr>
          <p:cNvPr id="2" name="Object 64">
            <a:extLst>
              <a:ext uri="{FF2B5EF4-FFF2-40B4-BE49-F238E27FC236}">
                <a16:creationId xmlns:a16="http://schemas.microsoft.com/office/drawing/2014/main" id="{568A012B-E104-EC26-FE8E-A73B0BF725BD}"/>
              </a:ext>
            </a:extLst>
          </p:cNvPr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4" name="Object 48">
            <a:extLst>
              <a:ext uri="{FF2B5EF4-FFF2-40B4-BE49-F238E27FC236}">
                <a16:creationId xmlns:a16="http://schemas.microsoft.com/office/drawing/2014/main" id="{AA561DA2-4B99-3299-6530-CF679136BD47}"/>
              </a:ext>
            </a:extLst>
          </p:cNvPr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사용 기술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57C2CF1C-E5D8-55E4-C8FF-14659A6DE234}"/>
              </a:ext>
            </a:extLst>
          </p:cNvPr>
          <p:cNvSpPr txBox="1"/>
          <p:nvPr/>
        </p:nvSpPr>
        <p:spPr>
          <a:xfrm>
            <a:off x="1817152" y="2014835"/>
            <a:ext cx="1249047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이미지 학습</a:t>
            </a:r>
            <a:r>
              <a:rPr lang="en-US" altLang="ko-KR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,</a:t>
            </a:r>
            <a:r>
              <a:rPr lang="ko-KR" altLang="en-US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어플리케이션 개발</a:t>
            </a:r>
            <a:endParaRPr lang="en-US" sz="24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10E6EBA-C8D8-53FD-1687-4CBC57B98281}"/>
              </a:ext>
            </a:extLst>
          </p:cNvPr>
          <p:cNvGrpSpPr/>
          <p:nvPr/>
        </p:nvGrpSpPr>
        <p:grpSpPr>
          <a:xfrm>
            <a:off x="1879797" y="3130633"/>
            <a:ext cx="13361092" cy="6391354"/>
            <a:chOff x="1926366" y="3193560"/>
            <a:chExt cx="13361092" cy="6391354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B18A08D3-F5A8-5244-8382-6B127F8678BD}"/>
                </a:ext>
              </a:extLst>
            </p:cNvPr>
            <p:cNvGrpSpPr/>
            <p:nvPr/>
          </p:nvGrpSpPr>
          <p:grpSpPr>
            <a:xfrm>
              <a:off x="8739058" y="3194914"/>
              <a:ext cx="6548400" cy="6389999"/>
              <a:chOff x="9457982" y="4006497"/>
              <a:chExt cx="4967145" cy="4851921"/>
            </a:xfrm>
          </p:grpSpPr>
          <p:grpSp>
            <p:nvGrpSpPr>
              <p:cNvPr id="1014" name="그룹 1014"/>
              <p:cNvGrpSpPr/>
              <p:nvPr/>
            </p:nvGrpSpPr>
            <p:grpSpPr>
              <a:xfrm>
                <a:off x="10219607" y="4766913"/>
                <a:ext cx="3443906" cy="4091505"/>
                <a:chOff x="4946863" y="4803677"/>
                <a:chExt cx="3443906" cy="4091505"/>
              </a:xfrm>
            </p:grpSpPr>
            <p:pic>
              <p:nvPicPr>
                <p:cNvPr id="51" name="Object 50"/>
                <p:cNvPicPr>
                  <a:picLocks noChangeAspect="1"/>
                </p:cNvPicPr>
                <p:nvPr/>
              </p:nvPicPr>
              <p:blipFill>
                <a:blip r:embed="rId8" cstate="print"/>
                <a:stretch>
                  <a:fillRect/>
                </a:stretch>
              </p:blipFill>
              <p:spPr>
                <a:xfrm>
                  <a:off x="4946863" y="4803677"/>
                  <a:ext cx="3443906" cy="4091505"/>
                </a:xfrm>
                <a:prstGeom prst="rect">
                  <a:avLst/>
                </a:prstGeom>
              </p:spPr>
            </p:pic>
          </p:grpSp>
          <p:sp>
            <p:nvSpPr>
              <p:cNvPr id="53" name="Object 53"/>
              <p:cNvSpPr txBox="1"/>
              <p:nvPr/>
            </p:nvSpPr>
            <p:spPr>
              <a:xfrm>
                <a:off x="9457982" y="5881639"/>
                <a:ext cx="4967145" cy="63097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sz="2400" kern="0" spc="-100" dirty="0">
                    <a:solidFill>
                      <a:srgbClr val="242424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어플리케이션 개발</a:t>
                </a:r>
                <a:endParaRPr lang="en-US" sz="2400" kern="0" spc="-100" dirty="0">
                  <a:solidFill>
                    <a:srgbClr val="242424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endParaRPr>
              </a:p>
              <a:p>
                <a:pPr algn="ctr"/>
                <a:r>
                  <a:rPr lang="en-US" sz="2400" kern="0" spc="-100" dirty="0">
                    <a:solidFill>
                      <a:srgbClr val="FFFFFF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 검색 어플리케이션 개발 </a:t>
                </a:r>
                <a:endParaRPr lang="en-US" sz="2000" dirty="0"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</p:txBody>
          </p:sp>
          <p:sp>
            <p:nvSpPr>
              <p:cNvPr id="54" name="Object 54"/>
              <p:cNvSpPr txBox="1"/>
              <p:nvPr/>
            </p:nvSpPr>
            <p:spPr>
              <a:xfrm>
                <a:off x="9856312" y="6748868"/>
                <a:ext cx="4170490" cy="161244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Android Studio</a:t>
                </a:r>
                <a:r>
                  <a:rPr lang="ko-KR" altLang="en-US" kern="0" spc="-100" dirty="0" err="1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를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 통해 개발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5 Medium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추출된 </a:t>
                </a:r>
                <a:r>
                  <a:rPr lang="en-US" altLang="ko-KR" kern="0" spc="-100" dirty="0" err="1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tflite</a:t>
                </a:r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 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파일을 탑재해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5 Medium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캔 음료를 분류할 수 있게 함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5 Medium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pt-BR" altLang="ko-Kore-KR" b="0" i="0" dirty="0">
                    <a:solidFill>
                      <a:srgbClr val="595959"/>
                    </a:solidFill>
                    <a:effectLst/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NAVER CLOVA </a:t>
                </a:r>
                <a:r>
                  <a:rPr lang="pt-BR" altLang="ko-Kore-KR" b="0" i="0" dirty="0" err="1">
                    <a:solidFill>
                      <a:srgbClr val="595959"/>
                    </a:solidFill>
                    <a:effectLst/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Dubbing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에서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추출한 </a:t>
                </a:r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mp3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 파일을 </a:t>
                </a:r>
                <a:r>
                  <a:rPr lang="ko-KR" altLang="en-US" b="0" i="0" kern="0" spc="-100" dirty="0">
                    <a:solidFill>
                      <a:srgbClr val="595959"/>
                    </a:solidFill>
                    <a:effectLst/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결과에 맞게 재생</a:t>
                </a:r>
                <a:endParaRPr lang="en-US" altLang="ko-KR" b="0" i="0" kern="0" spc="-100" dirty="0">
                  <a:solidFill>
                    <a:srgbClr val="595959"/>
                  </a:solidFill>
                  <a:effectLst/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</p:txBody>
          </p:sp>
          <p:grpSp>
            <p:nvGrpSpPr>
              <p:cNvPr id="1015" name="그룹 1015"/>
              <p:cNvGrpSpPr/>
              <p:nvPr/>
            </p:nvGrpSpPr>
            <p:grpSpPr>
              <a:xfrm>
                <a:off x="10509307" y="6517434"/>
                <a:ext cx="2832458" cy="27115"/>
                <a:chOff x="5236563" y="6554198"/>
                <a:chExt cx="2832458" cy="27115"/>
              </a:xfrm>
            </p:grpSpPr>
            <p:pic>
              <p:nvPicPr>
                <p:cNvPr id="56" name="Object 55"/>
                <p:cNvPicPr>
                  <a:picLocks noChangeAspect="1"/>
                </p:cNvPicPr>
                <p:nvPr/>
              </p:nvPicPr>
              <p:blipFill>
                <a:blip r:embed="rId9" cstate="print"/>
                <a:stretch>
                  <a:fillRect/>
                </a:stretch>
              </p:blipFill>
              <p:spPr>
                <a:xfrm>
                  <a:off x="5236563" y="6554198"/>
                  <a:ext cx="2832458" cy="27115"/>
                </a:xfrm>
                <a:prstGeom prst="rect">
                  <a:avLst/>
                </a:prstGeom>
              </p:spPr>
            </p:pic>
          </p:grpSp>
          <p:grpSp>
            <p:nvGrpSpPr>
              <p:cNvPr id="1016" name="그룹 1016"/>
              <p:cNvGrpSpPr/>
              <p:nvPr/>
            </p:nvGrpSpPr>
            <p:grpSpPr>
              <a:xfrm>
                <a:off x="11198164" y="4006497"/>
                <a:ext cx="1486792" cy="1486792"/>
                <a:chOff x="5925420" y="4043261"/>
                <a:chExt cx="1486792" cy="1486792"/>
              </a:xfrm>
            </p:grpSpPr>
            <p:pic>
              <p:nvPicPr>
                <p:cNvPr id="59" name="Object 58"/>
                <p:cNvPicPr>
                  <a:picLocks noChangeAspect="1"/>
                </p:cNvPicPr>
                <p:nvPr/>
              </p:nvPicPr>
              <p:blipFill>
                <a:blip r:embed="rId10" cstate="print"/>
                <a:stretch>
                  <a:fillRect/>
                </a:stretch>
              </p:blipFill>
              <p:spPr>
                <a:xfrm>
                  <a:off x="5925420" y="4043261"/>
                  <a:ext cx="1486792" cy="1486792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4CCB1AFF-1E84-4042-8B8D-4E5CD36BF223}"/>
                </a:ext>
              </a:extLst>
            </p:cNvPr>
            <p:cNvGrpSpPr/>
            <p:nvPr/>
          </p:nvGrpSpPr>
          <p:grpSpPr>
            <a:xfrm>
              <a:off x="1926366" y="3193560"/>
              <a:ext cx="6548308" cy="6391354"/>
              <a:chOff x="501541" y="4043261"/>
              <a:chExt cx="4768440" cy="4851921"/>
            </a:xfrm>
          </p:grpSpPr>
          <p:grpSp>
            <p:nvGrpSpPr>
              <p:cNvPr id="1006" name="그룹 1006"/>
              <p:cNvGrpSpPr/>
              <p:nvPr/>
            </p:nvGrpSpPr>
            <p:grpSpPr>
              <a:xfrm>
                <a:off x="1163808" y="4786657"/>
                <a:ext cx="3443906" cy="4108525"/>
                <a:chOff x="1163808" y="4786657"/>
                <a:chExt cx="3443906" cy="4108525"/>
              </a:xfrm>
            </p:grpSpPr>
            <p:pic>
              <p:nvPicPr>
                <p:cNvPr id="23" name="Object 22"/>
                <p:cNvPicPr>
                  <a:picLocks noChangeAspect="1"/>
                </p:cNvPicPr>
                <p:nvPr/>
              </p:nvPicPr>
              <p:blipFill>
                <a:blip r:embed="rId11" cstate="print"/>
                <a:stretch>
                  <a:fillRect/>
                </a:stretch>
              </p:blipFill>
              <p:spPr>
                <a:xfrm>
                  <a:off x="1163808" y="4786657"/>
                  <a:ext cx="3443906" cy="4108525"/>
                </a:xfrm>
                <a:prstGeom prst="rect">
                  <a:avLst/>
                </a:prstGeom>
              </p:spPr>
            </p:pic>
          </p:grpSp>
          <p:sp>
            <p:nvSpPr>
              <p:cNvPr id="25" name="Object 25"/>
              <p:cNvSpPr txBox="1"/>
              <p:nvPr/>
            </p:nvSpPr>
            <p:spPr>
              <a:xfrm>
                <a:off x="501541" y="5918383"/>
                <a:ext cx="4768440" cy="63084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sz="2400" kern="0" spc="-100" dirty="0">
                    <a:solidFill>
                      <a:srgbClr val="242424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이미지 학습</a:t>
                </a:r>
                <a:endParaRPr lang="en-US" sz="2400" kern="0" spc="-100" dirty="0">
                  <a:solidFill>
                    <a:srgbClr val="242424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endParaRPr>
              </a:p>
              <a:p>
                <a:pPr algn="ctr"/>
                <a:r>
                  <a:rPr lang="en-US" sz="2400" kern="0" spc="-100" dirty="0">
                    <a:solidFill>
                      <a:srgbClr val="FFFFFF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 배리어프리 키오스크 제작 </a:t>
                </a:r>
                <a:endParaRPr lang="en-US" sz="2000" dirty="0"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</p:txBody>
          </p:sp>
          <p:sp>
            <p:nvSpPr>
              <p:cNvPr id="26" name="Object 26"/>
              <p:cNvSpPr txBox="1"/>
              <p:nvPr/>
            </p:nvSpPr>
            <p:spPr>
              <a:xfrm>
                <a:off x="800516" y="6786681"/>
                <a:ext cx="4170490" cy="1296681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ResNet50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을 이용하여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최종 이미지 데이터셋을 학습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어플리케이션에 탑재할 수 있게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TensorFlow Lite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 형태로 모델을 추출</a:t>
                </a:r>
                <a:endParaRPr lang="en-US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endParaRPr>
              </a:p>
            </p:txBody>
          </p:sp>
          <p:grpSp>
            <p:nvGrpSpPr>
              <p:cNvPr id="1007" name="그룹 1007"/>
              <p:cNvGrpSpPr/>
              <p:nvPr/>
            </p:nvGrpSpPr>
            <p:grpSpPr>
              <a:xfrm>
                <a:off x="1469532" y="6554692"/>
                <a:ext cx="2832458" cy="27115"/>
                <a:chOff x="1469532" y="6554692"/>
                <a:chExt cx="2832458" cy="27115"/>
              </a:xfrm>
            </p:grpSpPr>
            <p:pic>
              <p:nvPicPr>
                <p:cNvPr id="28" name="Object 27"/>
                <p:cNvPicPr>
                  <a:picLocks noChangeAspect="1"/>
                </p:cNvPicPr>
                <p:nvPr/>
              </p:nvPicPr>
              <p:blipFill>
                <a:blip r:embed="rId9" cstate="print"/>
                <a:stretch>
                  <a:fillRect/>
                </a:stretch>
              </p:blipFill>
              <p:spPr>
                <a:xfrm>
                  <a:off x="1469532" y="6554692"/>
                  <a:ext cx="2832458" cy="27115"/>
                </a:xfrm>
                <a:prstGeom prst="rect">
                  <a:avLst/>
                </a:prstGeom>
              </p:spPr>
            </p:pic>
          </p:grpSp>
          <p:grpSp>
            <p:nvGrpSpPr>
              <p:cNvPr id="1008" name="그룹 1008"/>
              <p:cNvGrpSpPr/>
              <p:nvPr/>
            </p:nvGrpSpPr>
            <p:grpSpPr>
              <a:xfrm>
                <a:off x="2142365" y="4043261"/>
                <a:ext cx="1486792" cy="1486792"/>
                <a:chOff x="2142365" y="4043261"/>
                <a:chExt cx="1486792" cy="1486792"/>
              </a:xfrm>
            </p:grpSpPr>
            <p:pic>
              <p:nvPicPr>
                <p:cNvPr id="31" name="Object 30"/>
                <p:cNvPicPr>
                  <a:picLocks noChangeAspect="1"/>
                </p:cNvPicPr>
                <p:nvPr/>
              </p:nvPicPr>
              <p:blipFill>
                <a:blip r:embed="rId12" cstate="print"/>
                <a:stretch>
                  <a:fillRect/>
                </a:stretch>
              </p:blipFill>
              <p:spPr>
                <a:xfrm>
                  <a:off x="2142365" y="4043261"/>
                  <a:ext cx="1486792" cy="1486792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44C20BAF-853E-ACEA-2B34-12A4E85BBFA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950" y="3569896"/>
            <a:ext cx="1080000" cy="10800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9BA15EA-A17E-B7A4-4D78-CB1468C15B3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6200" y="3596512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98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154000" y="0"/>
            <a:ext cx="1165028" cy="10285714"/>
            <a:chOff x="17120686" y="0"/>
            <a:chExt cx="1165028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120686" y="0"/>
              <a:ext cx="1165028" cy="1028571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142857" y="1027819"/>
            <a:ext cx="770062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4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-12698" y="1802416"/>
            <a:ext cx="10971429" cy="28571"/>
            <a:chOff x="-12698" y="1802416"/>
            <a:chExt cx="10971429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2698" y="1802416"/>
              <a:ext cx="10971429" cy="28571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</a:rPr>
              <a:t>10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12698" y="1802416"/>
            <a:ext cx="11426199" cy="28571"/>
            <a:chOff x="-12698" y="1802416"/>
            <a:chExt cx="11426199" cy="2857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12698" y="1802416"/>
              <a:ext cx="11426199" cy="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0" y="2642449"/>
            <a:ext cx="17120686" cy="7643265"/>
            <a:chOff x="0" y="2642449"/>
            <a:chExt cx="17120686" cy="7643265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2642449"/>
              <a:ext cx="17120686" cy="7643265"/>
            </a:xfrm>
            <a:prstGeom prst="rect">
              <a:avLst/>
            </a:prstGeom>
          </p:spPr>
        </p:pic>
      </p:grpSp>
      <p:sp>
        <p:nvSpPr>
          <p:cNvPr id="2" name="Object 64">
            <a:extLst>
              <a:ext uri="{FF2B5EF4-FFF2-40B4-BE49-F238E27FC236}">
                <a16:creationId xmlns:a16="http://schemas.microsoft.com/office/drawing/2014/main" id="{568A012B-E104-EC26-FE8E-A73B0BF725BD}"/>
              </a:ext>
            </a:extLst>
          </p:cNvPr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4" name="Object 48">
            <a:extLst>
              <a:ext uri="{FF2B5EF4-FFF2-40B4-BE49-F238E27FC236}">
                <a16:creationId xmlns:a16="http://schemas.microsoft.com/office/drawing/2014/main" id="{AA561DA2-4B99-3299-6530-CF679136BD47}"/>
              </a:ext>
            </a:extLst>
          </p:cNvPr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구조 및 동작 시나리오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57C2CF1C-E5D8-55E4-C8FF-14659A6DE234}"/>
              </a:ext>
            </a:extLst>
          </p:cNvPr>
          <p:cNvSpPr txBox="1"/>
          <p:nvPr/>
        </p:nvSpPr>
        <p:spPr>
          <a:xfrm>
            <a:off x="1817152" y="2014835"/>
            <a:ext cx="1249047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구조 및 동작 시나리오</a:t>
            </a:r>
            <a:endParaRPr lang="en-US" sz="24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974" name="그룹 973">
            <a:extLst>
              <a:ext uri="{FF2B5EF4-FFF2-40B4-BE49-F238E27FC236}">
                <a16:creationId xmlns:a16="http://schemas.microsoft.com/office/drawing/2014/main" id="{C0DE5303-54BA-2660-C36F-4828B2292770}"/>
              </a:ext>
            </a:extLst>
          </p:cNvPr>
          <p:cNvGrpSpPr/>
          <p:nvPr/>
        </p:nvGrpSpPr>
        <p:grpSpPr>
          <a:xfrm>
            <a:off x="-228600" y="3086100"/>
            <a:ext cx="17213430" cy="6970407"/>
            <a:chOff x="-144630" y="3013575"/>
            <a:chExt cx="17213430" cy="6970407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8981F1CD-BBE0-FA63-2420-1FEF94165456}"/>
                </a:ext>
              </a:extLst>
            </p:cNvPr>
            <p:cNvGrpSpPr/>
            <p:nvPr/>
          </p:nvGrpSpPr>
          <p:grpSpPr>
            <a:xfrm>
              <a:off x="-144630" y="6362700"/>
              <a:ext cx="4768440" cy="3337840"/>
              <a:chOff x="0" y="6362700"/>
              <a:chExt cx="4768440" cy="3337840"/>
            </a:xfrm>
          </p:grpSpPr>
          <p:sp>
            <p:nvSpPr>
              <p:cNvPr id="25" name="Object 25"/>
              <p:cNvSpPr txBox="1"/>
              <p:nvPr/>
            </p:nvSpPr>
            <p:spPr>
              <a:xfrm>
                <a:off x="0" y="8148515"/>
                <a:ext cx="4768440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sz="2400" kern="0" spc="-100" dirty="0">
                    <a:solidFill>
                      <a:srgbClr val="242424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이미지 </a:t>
                </a:r>
                <a:r>
                  <a:rPr lang="ko-KR" altLang="en-US" sz="2400" kern="0" spc="-100" dirty="0" err="1">
                    <a:solidFill>
                      <a:srgbClr val="242424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크롤링</a:t>
                </a:r>
                <a:endParaRPr lang="en-US" sz="2000" dirty="0"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</p:txBody>
          </p:sp>
          <p:sp>
            <p:nvSpPr>
              <p:cNvPr id="26" name="Object 26"/>
              <p:cNvSpPr txBox="1"/>
              <p:nvPr/>
            </p:nvSpPr>
            <p:spPr>
              <a:xfrm>
                <a:off x="298975" y="8777210"/>
                <a:ext cx="4170490" cy="92333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캔 음료 </a:t>
                </a:r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8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개의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endParaRPr>
              </a:p>
              <a:p>
                <a:pPr algn="ctr"/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클래스</a:t>
                </a:r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(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종류</a:t>
                </a:r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)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에 대해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endParaRPr>
              </a:p>
              <a:p>
                <a:pPr algn="ctr"/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이미지 </a:t>
                </a:r>
                <a:r>
                  <a:rPr lang="ko-KR" altLang="en-US" kern="0" spc="-100" dirty="0" err="1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크롤링</a:t>
                </a:r>
                <a:endParaRPr lang="en-US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endParaRPr>
              </a:p>
            </p:txBody>
          </p:sp>
          <p:grpSp>
            <p:nvGrpSpPr>
              <p:cNvPr id="1008" name="그룹 1008"/>
              <p:cNvGrpSpPr/>
              <p:nvPr/>
            </p:nvGrpSpPr>
            <p:grpSpPr>
              <a:xfrm>
                <a:off x="1640824" y="6362700"/>
                <a:ext cx="1486792" cy="1486792"/>
                <a:chOff x="2142365" y="4043261"/>
                <a:chExt cx="1486792" cy="1486792"/>
              </a:xfrm>
            </p:grpSpPr>
            <p:pic>
              <p:nvPicPr>
                <p:cNvPr id="31" name="Object 30"/>
                <p:cNvPicPr>
                  <a:picLocks noChangeAspect="1"/>
                </p:cNvPicPr>
                <p:nvPr/>
              </p:nvPicPr>
              <p:blipFill>
                <a:blip r:embed="rId8" cstate="print"/>
                <a:stretch>
                  <a:fillRect/>
                </a:stretch>
              </p:blipFill>
              <p:spPr>
                <a:xfrm>
                  <a:off x="2142365" y="4043261"/>
                  <a:ext cx="1486792" cy="1486792"/>
                </a:xfrm>
                <a:prstGeom prst="rect">
                  <a:avLst/>
                </a:prstGeom>
              </p:spPr>
            </p:pic>
          </p:grp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4B5C01A8-C0A9-342D-B9CD-D36987C8E4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13059" y="6718340"/>
                <a:ext cx="820799" cy="820799"/>
              </a:xfrm>
              <a:prstGeom prst="rect">
                <a:avLst/>
              </a:prstGeom>
            </p:spPr>
          </p:pic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BBB214E6-C922-A403-254C-6C3F1428FB67}"/>
                </a:ext>
              </a:extLst>
            </p:cNvPr>
            <p:cNvGrpSpPr/>
            <p:nvPr/>
          </p:nvGrpSpPr>
          <p:grpSpPr>
            <a:xfrm>
              <a:off x="2843502" y="6362071"/>
              <a:ext cx="4967145" cy="3061470"/>
              <a:chOff x="3033855" y="6362700"/>
              <a:chExt cx="4967145" cy="3061470"/>
            </a:xfrm>
          </p:grpSpPr>
          <p:sp>
            <p:nvSpPr>
              <p:cNvPr id="53" name="Object 53"/>
              <p:cNvSpPr txBox="1"/>
              <p:nvPr/>
            </p:nvSpPr>
            <p:spPr>
              <a:xfrm>
                <a:off x="3033855" y="8148515"/>
                <a:ext cx="4967145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sz="2400" kern="0" spc="-100" dirty="0">
                    <a:solidFill>
                      <a:srgbClr val="242424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이미지 정제</a:t>
                </a:r>
                <a:endParaRPr lang="en-US" sz="2000" dirty="0"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</p:txBody>
          </p:sp>
          <p:sp>
            <p:nvSpPr>
              <p:cNvPr id="54" name="Object 54"/>
              <p:cNvSpPr txBox="1"/>
              <p:nvPr/>
            </p:nvSpPr>
            <p:spPr>
              <a:xfrm>
                <a:off x="3432185" y="8777839"/>
                <a:ext cx="4170490" cy="646331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중복 이미지 제거 및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5 Medium" pitchFamily="34" charset="0"/>
                </a:endParaRPr>
              </a:p>
              <a:p>
                <a:pPr algn="ctr"/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유사 이미지 추출</a:t>
                </a:r>
                <a:endParaRPr lang="en-US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5 Medium" pitchFamily="34" charset="0"/>
                </a:endParaRPr>
              </a:p>
            </p:txBody>
          </p:sp>
          <p:grpSp>
            <p:nvGrpSpPr>
              <p:cNvPr id="1016" name="그룹 1016"/>
              <p:cNvGrpSpPr/>
              <p:nvPr/>
            </p:nvGrpSpPr>
            <p:grpSpPr>
              <a:xfrm>
                <a:off x="4774037" y="6362700"/>
                <a:ext cx="1486792" cy="1486792"/>
                <a:chOff x="5925420" y="4043261"/>
                <a:chExt cx="1486792" cy="1486792"/>
              </a:xfrm>
            </p:grpSpPr>
            <p:pic>
              <p:nvPicPr>
                <p:cNvPr id="59" name="Object 58"/>
                <p:cNvPicPr>
                  <a:picLocks noChangeAspect="1"/>
                </p:cNvPicPr>
                <p:nvPr/>
              </p:nvPicPr>
              <p:blipFill>
                <a:blip r:embed="rId11" cstate="print"/>
                <a:stretch>
                  <a:fillRect/>
                </a:stretch>
              </p:blipFill>
              <p:spPr>
                <a:xfrm>
                  <a:off x="5925420" y="4043261"/>
                  <a:ext cx="1486792" cy="1486792"/>
                </a:xfrm>
                <a:prstGeom prst="rect">
                  <a:avLst/>
                </a:prstGeom>
              </p:spPr>
            </p:pic>
          </p:grpSp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818A4A5F-D42A-FB8C-900B-21D778147F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67456" y="6663904"/>
                <a:ext cx="899953" cy="899953"/>
              </a:xfrm>
              <a:prstGeom prst="rect">
                <a:avLst/>
              </a:prstGeom>
            </p:spPr>
          </p:pic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A2BAAE5-656E-43A5-92ED-29A92C4E942E}"/>
                </a:ext>
              </a:extLst>
            </p:cNvPr>
            <p:cNvGrpSpPr/>
            <p:nvPr/>
          </p:nvGrpSpPr>
          <p:grpSpPr>
            <a:xfrm>
              <a:off x="5971118" y="6356963"/>
              <a:ext cx="4967145" cy="2784471"/>
              <a:chOff x="7466754" y="6362700"/>
              <a:chExt cx="4967145" cy="2784471"/>
            </a:xfrm>
          </p:grpSpPr>
          <p:sp>
            <p:nvSpPr>
              <p:cNvPr id="39" name="Object 39"/>
              <p:cNvSpPr txBox="1"/>
              <p:nvPr/>
            </p:nvSpPr>
            <p:spPr>
              <a:xfrm>
                <a:off x="7466754" y="8148515"/>
                <a:ext cx="4967145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sz="2400" kern="0" spc="-100" dirty="0">
                    <a:solidFill>
                      <a:srgbClr val="242424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이미지 증강</a:t>
                </a:r>
                <a:endParaRPr lang="en-US" sz="2000" dirty="0"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</p:txBody>
          </p:sp>
          <p:sp>
            <p:nvSpPr>
              <p:cNvPr id="40" name="Object 40"/>
              <p:cNvSpPr txBox="1"/>
              <p:nvPr/>
            </p:nvSpPr>
            <p:spPr>
              <a:xfrm>
                <a:off x="7865083" y="8777839"/>
                <a:ext cx="4170490" cy="36933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각 이미지를 </a:t>
                </a:r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50</a:t>
                </a:r>
                <a:r>
                  <a:rPr lang="ko-KR" altLang="en-US" kern="0" spc="-100" dirty="0" err="1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배씩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 증강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</p:txBody>
          </p:sp>
          <p:grpSp>
            <p:nvGrpSpPr>
              <p:cNvPr id="1012" name="그룹 1012"/>
              <p:cNvGrpSpPr/>
              <p:nvPr/>
            </p:nvGrpSpPr>
            <p:grpSpPr>
              <a:xfrm>
                <a:off x="9206933" y="6362700"/>
                <a:ext cx="1486792" cy="1486792"/>
                <a:chOff x="9708474" y="4043261"/>
                <a:chExt cx="1486792" cy="1486792"/>
              </a:xfrm>
            </p:grpSpPr>
            <p:pic>
              <p:nvPicPr>
                <p:cNvPr id="45" name="Object 44"/>
                <p:cNvPicPr>
                  <a:picLocks noChangeAspect="1"/>
                </p:cNvPicPr>
                <p:nvPr/>
              </p:nvPicPr>
              <p:blipFill>
                <a:blip r:embed="rId8" cstate="print"/>
                <a:stretch>
                  <a:fillRect/>
                </a:stretch>
              </p:blipFill>
              <p:spPr>
                <a:xfrm>
                  <a:off x="9708474" y="4043261"/>
                  <a:ext cx="1486792" cy="1486792"/>
                </a:xfrm>
                <a:prstGeom prst="rect">
                  <a:avLst/>
                </a:prstGeom>
              </p:spPr>
            </p:pic>
          </p:grpSp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42B69702-6546-B93B-4C6A-5EDB49582F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80606" y="6749437"/>
                <a:ext cx="811799" cy="811799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182E177-D8F6-D757-27ED-FA06525E048C}"/>
                </a:ext>
              </a:extLst>
            </p:cNvPr>
            <p:cNvSpPr/>
            <p:nvPr/>
          </p:nvSpPr>
          <p:spPr>
            <a:xfrm>
              <a:off x="1647825" y="3388737"/>
              <a:ext cx="1183529" cy="22153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캔 음료</a:t>
              </a:r>
              <a:endParaRPr kumimoji="1" lang="en-US" altLang="ko-Kore-KR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  <a:p>
              <a:pPr algn="ctr"/>
              <a:r>
                <a:rPr kumimoji="1" lang="ko-Kore-KR" altLang="en-US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이미지</a:t>
              </a:r>
              <a:endParaRPr kumimoji="1" lang="en-US" altLang="ko-Kore-KR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  <a:p>
              <a:pPr algn="ctr"/>
              <a:r>
                <a:rPr kumimoji="1" lang="ko-KR" altLang="en-US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데이터셋</a:t>
              </a:r>
              <a:endParaRPr kumimoji="1" lang="ko-Kore-KR" altLang="en-US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71BB1F4-8C01-1230-D861-35C29D08591C}"/>
                </a:ext>
              </a:extLst>
            </p:cNvPr>
            <p:cNvSpPr/>
            <p:nvPr/>
          </p:nvSpPr>
          <p:spPr>
            <a:xfrm>
              <a:off x="4735309" y="3864510"/>
              <a:ext cx="1183529" cy="1263773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정제된</a:t>
              </a:r>
              <a:endParaRPr kumimoji="1" lang="en-US" altLang="ko-Kore-KR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  <a:p>
              <a:pPr algn="ctr"/>
              <a:r>
                <a:rPr kumimoji="1" lang="ko-Kore-KR" altLang="en-US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이미지</a:t>
              </a:r>
              <a:endParaRPr kumimoji="1" lang="en-US" altLang="ko-Kore-KR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  <a:p>
              <a:pPr algn="ctr"/>
              <a:r>
                <a:rPr kumimoji="1" lang="ko-KR" altLang="en-US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데이터셋</a:t>
              </a:r>
              <a:endParaRPr kumimoji="1" lang="ko-Kore-KR" altLang="en-US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D7F85180-7211-7DB0-51E0-2BB1609C0FEC}"/>
                </a:ext>
              </a:extLst>
            </p:cNvPr>
            <p:cNvGrpSpPr/>
            <p:nvPr/>
          </p:nvGrpSpPr>
          <p:grpSpPr>
            <a:xfrm>
              <a:off x="9014165" y="6368514"/>
              <a:ext cx="4967145" cy="3615468"/>
              <a:chOff x="3033855" y="6362700"/>
              <a:chExt cx="4967145" cy="3615468"/>
            </a:xfrm>
          </p:grpSpPr>
          <p:sp>
            <p:nvSpPr>
              <p:cNvPr id="35" name="Object 53">
                <a:extLst>
                  <a:ext uri="{FF2B5EF4-FFF2-40B4-BE49-F238E27FC236}">
                    <a16:creationId xmlns:a16="http://schemas.microsoft.com/office/drawing/2014/main" id="{EFA2AB17-F0CB-BD65-3AC6-3BE6D8357AED}"/>
                  </a:ext>
                </a:extLst>
              </p:cNvPr>
              <p:cNvSpPr txBox="1"/>
              <p:nvPr/>
            </p:nvSpPr>
            <p:spPr>
              <a:xfrm>
                <a:off x="3033855" y="8148515"/>
                <a:ext cx="4967145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sz="2400" kern="0" spc="-100" dirty="0">
                    <a:solidFill>
                      <a:srgbClr val="242424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이미지 학습</a:t>
                </a:r>
                <a:endParaRPr lang="en-US" sz="2400" kern="0" spc="-100" dirty="0">
                  <a:solidFill>
                    <a:srgbClr val="242424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endParaRPr>
              </a:p>
            </p:txBody>
          </p:sp>
          <p:sp>
            <p:nvSpPr>
              <p:cNvPr id="36" name="Object 54">
                <a:extLst>
                  <a:ext uri="{FF2B5EF4-FFF2-40B4-BE49-F238E27FC236}">
                    <a16:creationId xmlns:a16="http://schemas.microsoft.com/office/drawing/2014/main" id="{7EE382CF-0E7F-54B6-D402-72DDB1073D96}"/>
                  </a:ext>
                </a:extLst>
              </p:cNvPr>
              <p:cNvSpPr txBox="1"/>
              <p:nvPr/>
            </p:nvSpPr>
            <p:spPr>
              <a:xfrm>
                <a:off x="3432185" y="8777839"/>
                <a:ext cx="4170490" cy="120032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최종 데이터셋을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5 Medium" pitchFamily="34" charset="0"/>
                </a:endParaRPr>
              </a:p>
              <a:p>
                <a:pPr algn="ctr"/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Train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 </a:t>
                </a:r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Set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과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5 Medium" pitchFamily="34" charset="0"/>
                </a:endParaRPr>
              </a:p>
              <a:p>
                <a:pPr algn="ctr"/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Validation Set</a:t>
                </a:r>
                <a:r>
                  <a:rPr lang="ko-KR" altLang="en-US" kern="0" spc="-100" dirty="0" err="1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으로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 나눠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5 Medium" pitchFamily="34" charset="0"/>
                </a:endParaRPr>
              </a:p>
              <a:p>
                <a:pPr algn="ctr"/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ResNet50</a:t>
                </a:r>
                <a:r>
                  <a:rPr lang="ko-KR" altLang="en-US" kern="0" spc="-100" dirty="0" err="1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으로</a:t>
                </a:r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5 Medium" pitchFamily="34" charset="0"/>
                  </a:rPr>
                  <a:t> 학습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5 Medium" pitchFamily="34" charset="0"/>
                </a:endParaRPr>
              </a:p>
            </p:txBody>
          </p:sp>
          <p:grpSp>
            <p:nvGrpSpPr>
              <p:cNvPr id="38" name="그룹 1016">
                <a:extLst>
                  <a:ext uri="{FF2B5EF4-FFF2-40B4-BE49-F238E27FC236}">
                    <a16:creationId xmlns:a16="http://schemas.microsoft.com/office/drawing/2014/main" id="{F0612505-65CA-E354-289E-1FB281722689}"/>
                  </a:ext>
                </a:extLst>
              </p:cNvPr>
              <p:cNvGrpSpPr/>
              <p:nvPr/>
            </p:nvGrpSpPr>
            <p:grpSpPr>
              <a:xfrm>
                <a:off x="4774037" y="6362700"/>
                <a:ext cx="1486792" cy="1486792"/>
                <a:chOff x="5925420" y="4043261"/>
                <a:chExt cx="1486792" cy="1486792"/>
              </a:xfrm>
            </p:grpSpPr>
            <p:pic>
              <p:nvPicPr>
                <p:cNvPr id="43" name="Object 58">
                  <a:extLst>
                    <a:ext uri="{FF2B5EF4-FFF2-40B4-BE49-F238E27FC236}">
                      <a16:creationId xmlns:a16="http://schemas.microsoft.com/office/drawing/2014/main" id="{EC70D53B-BB59-009C-0ADF-0FBEE0F671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 cstate="print"/>
                <a:stretch>
                  <a:fillRect/>
                </a:stretch>
              </p:blipFill>
              <p:spPr>
                <a:xfrm>
                  <a:off x="5925420" y="4043261"/>
                  <a:ext cx="1486792" cy="1486792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A7C69078-6FBE-F205-B9E6-55AD24B6B9FE}"/>
                </a:ext>
              </a:extLst>
            </p:cNvPr>
            <p:cNvGrpSpPr/>
            <p:nvPr/>
          </p:nvGrpSpPr>
          <p:grpSpPr>
            <a:xfrm>
              <a:off x="12101655" y="6362071"/>
              <a:ext cx="4967145" cy="3338469"/>
              <a:chOff x="7466754" y="6362700"/>
              <a:chExt cx="4967145" cy="3338469"/>
            </a:xfrm>
          </p:grpSpPr>
          <p:sp>
            <p:nvSpPr>
              <p:cNvPr id="46" name="Object 39">
                <a:extLst>
                  <a:ext uri="{FF2B5EF4-FFF2-40B4-BE49-F238E27FC236}">
                    <a16:creationId xmlns:a16="http://schemas.microsoft.com/office/drawing/2014/main" id="{0E90E414-EB43-2B83-24AB-F7E8994D30DC}"/>
                  </a:ext>
                </a:extLst>
              </p:cNvPr>
              <p:cNvSpPr txBox="1"/>
              <p:nvPr/>
            </p:nvSpPr>
            <p:spPr>
              <a:xfrm>
                <a:off x="7466754" y="8148515"/>
                <a:ext cx="4967145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sz="2400" kern="0" spc="-100">
                    <a:solidFill>
                      <a:srgbClr val="242424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  <a:cs typeface="S-Core Dream 3 Light" pitchFamily="34" charset="0"/>
                  </a:rPr>
                  <a:t>어플리케이션</a:t>
                </a:r>
                <a:endParaRPr lang="en-US" sz="2000" dirty="0"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</p:txBody>
          </p:sp>
          <p:sp>
            <p:nvSpPr>
              <p:cNvPr id="47" name="Object 40">
                <a:extLst>
                  <a:ext uri="{FF2B5EF4-FFF2-40B4-BE49-F238E27FC236}">
                    <a16:creationId xmlns:a16="http://schemas.microsoft.com/office/drawing/2014/main" id="{8EE1996B-1B83-256A-D0DC-C85E5E58BE42}"/>
                  </a:ext>
                </a:extLst>
              </p:cNvPr>
              <p:cNvSpPr txBox="1"/>
              <p:nvPr/>
            </p:nvSpPr>
            <p:spPr>
              <a:xfrm>
                <a:off x="7865083" y="8777839"/>
                <a:ext cx="4170490" cy="92333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학습을 통해 추출된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  <a:p>
                <a:pPr algn="ctr"/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모델을 </a:t>
                </a:r>
                <a:r>
                  <a:rPr lang="en-US" altLang="ko-KR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TensorFlow Lite</a:t>
                </a:r>
                <a:r>
                  <a:rPr lang="ko-KR" altLang="en-US" kern="0" spc="-100" dirty="0" err="1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를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  <a:p>
                <a:pPr algn="ctr"/>
                <a:r>
                  <a:rPr lang="ko-KR" altLang="en-US" kern="0" spc="-100" dirty="0">
                    <a:solidFill>
                      <a:srgbClr val="595959"/>
                    </a:solidFill>
                    <a:latin typeface="S-Core Dream 5 Medium" panose="020B0503030302020204" pitchFamily="34" charset="-127"/>
                    <a:ea typeface="S-Core Dream 5 Medium" panose="020B0503030302020204" pitchFamily="34" charset="-127"/>
                  </a:rPr>
                  <a:t>이용해 어플리케이션에 탑재</a:t>
                </a:r>
                <a:endPara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endParaRPr>
              </a:p>
            </p:txBody>
          </p:sp>
          <p:grpSp>
            <p:nvGrpSpPr>
              <p:cNvPr id="48" name="그룹 1012">
                <a:extLst>
                  <a:ext uri="{FF2B5EF4-FFF2-40B4-BE49-F238E27FC236}">
                    <a16:creationId xmlns:a16="http://schemas.microsoft.com/office/drawing/2014/main" id="{FB674E5D-13C5-9A57-728F-096C877ADEC2}"/>
                  </a:ext>
                </a:extLst>
              </p:cNvPr>
              <p:cNvGrpSpPr/>
              <p:nvPr/>
            </p:nvGrpSpPr>
            <p:grpSpPr>
              <a:xfrm>
                <a:off x="9206933" y="6362700"/>
                <a:ext cx="1486792" cy="1486792"/>
                <a:chOff x="9708474" y="4043261"/>
                <a:chExt cx="1486792" cy="1486792"/>
              </a:xfrm>
            </p:grpSpPr>
            <p:pic>
              <p:nvPicPr>
                <p:cNvPr id="50" name="Object 44">
                  <a:extLst>
                    <a:ext uri="{FF2B5EF4-FFF2-40B4-BE49-F238E27FC236}">
                      <a16:creationId xmlns:a16="http://schemas.microsoft.com/office/drawing/2014/main" id="{E949D08C-8E0E-A529-E3A7-419FA54AF9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print"/>
                <a:stretch>
                  <a:fillRect/>
                </a:stretch>
              </p:blipFill>
              <p:spPr>
                <a:xfrm>
                  <a:off x="9708474" y="4043261"/>
                  <a:ext cx="1486792" cy="1486792"/>
                </a:xfrm>
                <a:prstGeom prst="rect">
                  <a:avLst/>
                </a:prstGeom>
              </p:spPr>
            </p:pic>
          </p:grpSp>
        </p:grp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3CB42627-1267-3285-663F-5F42740EADF4}"/>
                </a:ext>
              </a:extLst>
            </p:cNvPr>
            <p:cNvSpPr/>
            <p:nvPr/>
          </p:nvSpPr>
          <p:spPr>
            <a:xfrm>
              <a:off x="7862924" y="3013575"/>
              <a:ext cx="1183529" cy="297358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증강된</a:t>
              </a:r>
              <a:endParaRPr kumimoji="1" lang="en-US" altLang="ko-Kore-KR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  <a:p>
              <a:pPr algn="ctr"/>
              <a:r>
                <a:rPr kumimoji="1" lang="ko-Kore-KR" altLang="en-US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이미지</a:t>
              </a:r>
              <a:endParaRPr kumimoji="1" lang="en-US" altLang="ko-Kore-KR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  <a:p>
              <a:pPr algn="ctr"/>
              <a:r>
                <a:rPr kumimoji="1" lang="ko-KR" altLang="en-US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데이터셋</a:t>
              </a:r>
              <a:endParaRPr kumimoji="1" lang="ko-Kore-KR" altLang="en-US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</p:txBody>
        </p:sp>
        <p:sp>
          <p:nvSpPr>
            <p:cNvPr id="961" name="직사각형 960">
              <a:extLst>
                <a:ext uri="{FF2B5EF4-FFF2-40B4-BE49-F238E27FC236}">
                  <a16:creationId xmlns:a16="http://schemas.microsoft.com/office/drawing/2014/main" id="{50B1F003-A2DE-3D61-3343-D72CAEE3B952}"/>
                </a:ext>
              </a:extLst>
            </p:cNvPr>
            <p:cNvSpPr/>
            <p:nvPr/>
          </p:nvSpPr>
          <p:spPr>
            <a:xfrm>
              <a:off x="10905972" y="3013575"/>
              <a:ext cx="1183529" cy="297358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Train</a:t>
              </a:r>
            </a:p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Set</a:t>
              </a:r>
            </a:p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(80%)</a:t>
              </a:r>
            </a:p>
            <a:p>
              <a:pPr algn="ctr"/>
              <a:endParaRPr kumimoji="1" lang="en-US" altLang="ko-Kore-KR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  <a:p>
              <a:pPr algn="ctr"/>
              <a:endParaRPr kumimoji="1" lang="en-US" altLang="ko-Kore-KR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</p:txBody>
        </p:sp>
        <p:sp>
          <p:nvSpPr>
            <p:cNvPr id="962" name="직사각형 961">
              <a:extLst>
                <a:ext uri="{FF2B5EF4-FFF2-40B4-BE49-F238E27FC236}">
                  <a16:creationId xmlns:a16="http://schemas.microsoft.com/office/drawing/2014/main" id="{BA99472F-226B-9509-336D-65BAB397A059}"/>
                </a:ext>
              </a:extLst>
            </p:cNvPr>
            <p:cNvSpPr/>
            <p:nvPr/>
          </p:nvSpPr>
          <p:spPr>
            <a:xfrm>
              <a:off x="10907370" y="5143500"/>
              <a:ext cx="1184400" cy="8474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600" dirty="0"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Validation</a:t>
              </a:r>
            </a:p>
            <a:p>
              <a:pPr algn="ctr"/>
              <a:r>
                <a:rPr kumimoji="1" lang="en-US" altLang="ko-Kore-KR" sz="1600" dirty="0"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Set</a:t>
              </a:r>
            </a:p>
            <a:p>
              <a:pPr algn="ctr"/>
              <a:r>
                <a:rPr kumimoji="1" lang="en-US" altLang="ko-Kore-KR" sz="1600" dirty="0"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(20%)</a:t>
              </a:r>
              <a:endParaRPr kumimoji="1" lang="ko-Kore-KR" altLang="en-US" sz="1600" dirty="0"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</p:txBody>
        </p:sp>
        <p:pic>
          <p:nvPicPr>
            <p:cNvPr id="963" name="그림 962">
              <a:extLst>
                <a:ext uri="{FF2B5EF4-FFF2-40B4-BE49-F238E27FC236}">
                  <a16:creationId xmlns:a16="http://schemas.microsoft.com/office/drawing/2014/main" id="{D479623D-17E4-D397-497C-575DC5FED3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7736" y="6649042"/>
              <a:ext cx="900000" cy="900000"/>
            </a:xfrm>
            <a:prstGeom prst="rect">
              <a:avLst/>
            </a:prstGeom>
          </p:spPr>
        </p:pic>
        <p:pic>
          <p:nvPicPr>
            <p:cNvPr id="964" name="그림 963">
              <a:extLst>
                <a:ext uri="{FF2B5EF4-FFF2-40B4-BE49-F238E27FC236}">
                  <a16:creationId xmlns:a16="http://schemas.microsoft.com/office/drawing/2014/main" id="{9DAF3892-01C7-61A0-69D9-08CDAFB7B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95370" y="6661910"/>
              <a:ext cx="900000" cy="900000"/>
            </a:xfrm>
            <a:prstGeom prst="rect">
              <a:avLst/>
            </a:prstGeom>
          </p:spPr>
        </p:pic>
        <p:grpSp>
          <p:nvGrpSpPr>
            <p:cNvPr id="965" name="그룹 1009">
              <a:extLst>
                <a:ext uri="{FF2B5EF4-FFF2-40B4-BE49-F238E27FC236}">
                  <a16:creationId xmlns:a16="http://schemas.microsoft.com/office/drawing/2014/main" id="{AA2048E1-BD90-735F-573C-59243CCCFC7F}"/>
                </a:ext>
              </a:extLst>
            </p:cNvPr>
            <p:cNvGrpSpPr/>
            <p:nvPr/>
          </p:nvGrpSpPr>
          <p:grpSpPr>
            <a:xfrm>
              <a:off x="12622896" y="4162135"/>
              <a:ext cx="918646" cy="157950"/>
              <a:chOff x="7544284" y="4029504"/>
              <a:chExt cx="918646" cy="157950"/>
            </a:xfrm>
          </p:grpSpPr>
          <p:pic>
            <p:nvPicPr>
              <p:cNvPr id="966" name="Object 31">
                <a:extLst>
                  <a:ext uri="{FF2B5EF4-FFF2-40B4-BE49-F238E27FC236}">
                    <a16:creationId xmlns:a16="http://schemas.microsoft.com/office/drawing/2014/main" id="{410C6E35-7D45-73B5-AA93-13A7444BF2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 cstate="print"/>
              <a:stretch>
                <a:fillRect/>
              </a:stretch>
            </p:blipFill>
            <p:spPr>
              <a:xfrm>
                <a:off x="7544284" y="4029504"/>
                <a:ext cx="918646" cy="157950"/>
              </a:xfrm>
              <a:prstGeom prst="rect">
                <a:avLst/>
              </a:prstGeom>
            </p:spPr>
          </p:pic>
        </p:grpSp>
        <p:grpSp>
          <p:nvGrpSpPr>
            <p:cNvPr id="967" name="그룹 1009">
              <a:extLst>
                <a:ext uri="{FF2B5EF4-FFF2-40B4-BE49-F238E27FC236}">
                  <a16:creationId xmlns:a16="http://schemas.microsoft.com/office/drawing/2014/main" id="{FA28D39B-3308-FCCB-1827-8B92ED00AF97}"/>
                </a:ext>
              </a:extLst>
            </p:cNvPr>
            <p:cNvGrpSpPr/>
            <p:nvPr/>
          </p:nvGrpSpPr>
          <p:grpSpPr>
            <a:xfrm>
              <a:off x="3324008" y="4320085"/>
              <a:ext cx="918646" cy="157950"/>
              <a:chOff x="7421712" y="4029504"/>
              <a:chExt cx="918646" cy="157950"/>
            </a:xfrm>
          </p:grpSpPr>
          <p:pic>
            <p:nvPicPr>
              <p:cNvPr id="968" name="Object 31">
                <a:extLst>
                  <a:ext uri="{FF2B5EF4-FFF2-40B4-BE49-F238E27FC236}">
                    <a16:creationId xmlns:a16="http://schemas.microsoft.com/office/drawing/2014/main" id="{50579842-3723-2D9C-B334-98F5030EF0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 cstate="print"/>
              <a:stretch>
                <a:fillRect/>
              </a:stretch>
            </p:blipFill>
            <p:spPr>
              <a:xfrm>
                <a:off x="7421712" y="4029504"/>
                <a:ext cx="918646" cy="157950"/>
              </a:xfrm>
              <a:prstGeom prst="rect">
                <a:avLst/>
              </a:prstGeom>
            </p:spPr>
          </p:pic>
        </p:grpSp>
        <p:grpSp>
          <p:nvGrpSpPr>
            <p:cNvPr id="969" name="그룹 1009">
              <a:extLst>
                <a:ext uri="{FF2B5EF4-FFF2-40B4-BE49-F238E27FC236}">
                  <a16:creationId xmlns:a16="http://schemas.microsoft.com/office/drawing/2014/main" id="{A89EA812-D6AB-AF41-5647-A9261713ADA0}"/>
                </a:ext>
              </a:extLst>
            </p:cNvPr>
            <p:cNvGrpSpPr/>
            <p:nvPr/>
          </p:nvGrpSpPr>
          <p:grpSpPr>
            <a:xfrm>
              <a:off x="6369447" y="4259471"/>
              <a:ext cx="918646" cy="157950"/>
              <a:chOff x="7421712" y="4029504"/>
              <a:chExt cx="918646" cy="157950"/>
            </a:xfrm>
          </p:grpSpPr>
          <p:pic>
            <p:nvPicPr>
              <p:cNvPr id="970" name="Object 31">
                <a:extLst>
                  <a:ext uri="{FF2B5EF4-FFF2-40B4-BE49-F238E27FC236}">
                    <a16:creationId xmlns:a16="http://schemas.microsoft.com/office/drawing/2014/main" id="{F3611285-7839-FA1E-8670-446FC8A201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 cstate="print"/>
              <a:stretch>
                <a:fillRect/>
              </a:stretch>
            </p:blipFill>
            <p:spPr>
              <a:xfrm>
                <a:off x="7421712" y="4029504"/>
                <a:ext cx="918646" cy="157950"/>
              </a:xfrm>
              <a:prstGeom prst="rect">
                <a:avLst/>
              </a:prstGeom>
            </p:spPr>
          </p:pic>
        </p:grpSp>
        <p:grpSp>
          <p:nvGrpSpPr>
            <p:cNvPr id="971" name="그룹 1009">
              <a:extLst>
                <a:ext uri="{FF2B5EF4-FFF2-40B4-BE49-F238E27FC236}">
                  <a16:creationId xmlns:a16="http://schemas.microsoft.com/office/drawing/2014/main" id="{BFBF9974-A342-63B3-319C-747097C95E20}"/>
                </a:ext>
              </a:extLst>
            </p:cNvPr>
            <p:cNvGrpSpPr/>
            <p:nvPr/>
          </p:nvGrpSpPr>
          <p:grpSpPr>
            <a:xfrm>
              <a:off x="9539333" y="4186204"/>
              <a:ext cx="918646" cy="157950"/>
              <a:chOff x="7421712" y="4029504"/>
              <a:chExt cx="918646" cy="157950"/>
            </a:xfrm>
          </p:grpSpPr>
          <p:pic>
            <p:nvPicPr>
              <p:cNvPr id="972" name="Object 31">
                <a:extLst>
                  <a:ext uri="{FF2B5EF4-FFF2-40B4-BE49-F238E27FC236}">
                    <a16:creationId xmlns:a16="http://schemas.microsoft.com/office/drawing/2014/main" id="{E9721D25-8BE0-1427-B072-598C3C4FF2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 cstate="print"/>
              <a:stretch>
                <a:fillRect/>
              </a:stretch>
            </p:blipFill>
            <p:spPr>
              <a:xfrm>
                <a:off x="7421712" y="4029504"/>
                <a:ext cx="918646" cy="157950"/>
              </a:xfrm>
              <a:prstGeom prst="rect">
                <a:avLst/>
              </a:prstGeom>
            </p:spPr>
          </p:pic>
        </p:grpSp>
        <p:pic>
          <p:nvPicPr>
            <p:cNvPr id="973" name="그림 972">
              <a:extLst>
                <a:ext uri="{FF2B5EF4-FFF2-40B4-BE49-F238E27FC236}">
                  <a16:creationId xmlns:a16="http://schemas.microsoft.com/office/drawing/2014/main" id="{83917DE0-CD79-9B96-11F5-0EEF0FD042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97"/>
            <a:stretch/>
          </p:blipFill>
          <p:spPr bwMode="auto">
            <a:xfrm>
              <a:off x="13377212" y="3317038"/>
              <a:ext cx="3276036" cy="25124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5" name="TextBox 974">
            <a:extLst>
              <a:ext uri="{FF2B5EF4-FFF2-40B4-BE49-F238E27FC236}">
                <a16:creationId xmlns:a16="http://schemas.microsoft.com/office/drawing/2014/main" id="{97D85013-482D-CD75-1F88-CE815575FE13}"/>
              </a:ext>
            </a:extLst>
          </p:cNvPr>
          <p:cNvSpPr txBox="1"/>
          <p:nvPr/>
        </p:nvSpPr>
        <p:spPr>
          <a:xfrm>
            <a:off x="12344400" y="3890094"/>
            <a:ext cx="12740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400" dirty="0" err="1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Model.tflite</a:t>
            </a:r>
            <a:endParaRPr kumimoji="1" lang="ko-Kore-KR" altLang="en-US" sz="14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9349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154000" y="0"/>
            <a:ext cx="1165028" cy="10285714"/>
            <a:chOff x="17120686" y="0"/>
            <a:chExt cx="1165028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120686" y="0"/>
              <a:ext cx="1165028" cy="1028571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142857" y="1027819"/>
            <a:ext cx="770062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4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-12698" y="1802416"/>
            <a:ext cx="10971429" cy="28571"/>
            <a:chOff x="-12698" y="1802416"/>
            <a:chExt cx="10971429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2698" y="1802416"/>
              <a:ext cx="10971429" cy="28571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</a:rPr>
              <a:t>11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12698" y="1802416"/>
            <a:ext cx="11426199" cy="28571"/>
            <a:chOff x="-12698" y="1802416"/>
            <a:chExt cx="11426199" cy="2857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12698" y="1802416"/>
              <a:ext cx="11426199" cy="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0" y="2642449"/>
            <a:ext cx="17120686" cy="7643265"/>
            <a:chOff x="0" y="2642449"/>
            <a:chExt cx="17120686" cy="7643265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2642449"/>
              <a:ext cx="17120686" cy="7643265"/>
            </a:xfrm>
            <a:prstGeom prst="rect">
              <a:avLst/>
            </a:prstGeom>
          </p:spPr>
        </p:pic>
      </p:grpSp>
      <p:sp>
        <p:nvSpPr>
          <p:cNvPr id="2" name="Object 64">
            <a:extLst>
              <a:ext uri="{FF2B5EF4-FFF2-40B4-BE49-F238E27FC236}">
                <a16:creationId xmlns:a16="http://schemas.microsoft.com/office/drawing/2014/main" id="{568A012B-E104-EC26-FE8E-A73B0BF725BD}"/>
              </a:ext>
            </a:extLst>
          </p:cNvPr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4" name="Object 48">
            <a:extLst>
              <a:ext uri="{FF2B5EF4-FFF2-40B4-BE49-F238E27FC236}">
                <a16:creationId xmlns:a16="http://schemas.microsoft.com/office/drawing/2014/main" id="{AA561DA2-4B99-3299-6530-CF679136BD47}"/>
              </a:ext>
            </a:extLst>
          </p:cNvPr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구조 및 동작 시나리오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57C2CF1C-E5D8-55E4-C8FF-14659A6DE234}"/>
              </a:ext>
            </a:extLst>
          </p:cNvPr>
          <p:cNvSpPr txBox="1"/>
          <p:nvPr/>
        </p:nvSpPr>
        <p:spPr>
          <a:xfrm>
            <a:off x="1817152" y="2014835"/>
            <a:ext cx="1249047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데이터셋 세부사항</a:t>
            </a:r>
            <a:endParaRPr lang="en-US" sz="24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280A1746-850A-7ECD-EE58-CD61657244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19152"/>
              </p:ext>
            </p:extLst>
          </p:nvPr>
        </p:nvGraphicFramePr>
        <p:xfrm>
          <a:off x="1817150" y="3365867"/>
          <a:ext cx="13479480" cy="619642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246580">
                  <a:extLst>
                    <a:ext uri="{9D8B030D-6E8A-4147-A177-3AD203B41FA5}">
                      <a16:colId xmlns:a16="http://schemas.microsoft.com/office/drawing/2014/main" val="3629336831"/>
                    </a:ext>
                  </a:extLst>
                </a:gridCol>
                <a:gridCol w="2246580">
                  <a:extLst>
                    <a:ext uri="{9D8B030D-6E8A-4147-A177-3AD203B41FA5}">
                      <a16:colId xmlns:a16="http://schemas.microsoft.com/office/drawing/2014/main" val="2517149551"/>
                    </a:ext>
                  </a:extLst>
                </a:gridCol>
                <a:gridCol w="2246580">
                  <a:extLst>
                    <a:ext uri="{9D8B030D-6E8A-4147-A177-3AD203B41FA5}">
                      <a16:colId xmlns:a16="http://schemas.microsoft.com/office/drawing/2014/main" val="2095024168"/>
                    </a:ext>
                  </a:extLst>
                </a:gridCol>
                <a:gridCol w="2246580">
                  <a:extLst>
                    <a:ext uri="{9D8B030D-6E8A-4147-A177-3AD203B41FA5}">
                      <a16:colId xmlns:a16="http://schemas.microsoft.com/office/drawing/2014/main" val="4205975087"/>
                    </a:ext>
                  </a:extLst>
                </a:gridCol>
                <a:gridCol w="2246580">
                  <a:extLst>
                    <a:ext uri="{9D8B030D-6E8A-4147-A177-3AD203B41FA5}">
                      <a16:colId xmlns:a16="http://schemas.microsoft.com/office/drawing/2014/main" val="2931813654"/>
                    </a:ext>
                  </a:extLst>
                </a:gridCol>
                <a:gridCol w="2246580">
                  <a:extLst>
                    <a:ext uri="{9D8B030D-6E8A-4147-A177-3AD203B41FA5}">
                      <a16:colId xmlns:a16="http://schemas.microsoft.com/office/drawing/2014/main" val="3839639627"/>
                    </a:ext>
                  </a:extLst>
                </a:gridCol>
              </a:tblGrid>
              <a:tr h="59705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종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류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이미지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</a:t>
                      </a:r>
                      <a:r>
                        <a:rPr lang="ko-KR" altLang="en-US" sz="2400" dirty="0" err="1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크롤링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중복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이미지 제거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유사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이미지 추출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이미지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증강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원본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</a:t>
                      </a:r>
                      <a:r>
                        <a:rPr lang="en-US" altLang="ko-KR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+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증강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1304683"/>
                  </a:ext>
                </a:extLst>
              </a:tr>
              <a:tr h="597052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코카콜라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</a:t>
                      </a:r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007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,000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2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07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0,350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0,557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0742890"/>
                  </a:ext>
                </a:extLst>
              </a:tr>
              <a:tr h="59705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환타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오렌지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3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12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3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11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3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4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,700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,734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8725551"/>
                  </a:ext>
                </a:extLst>
              </a:tr>
              <a:tr h="59705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데미소다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애플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7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07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6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87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10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5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,500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5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,610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8389990"/>
                  </a:ext>
                </a:extLst>
              </a:tr>
              <a:tr h="59705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포카리</a:t>
                      </a:r>
                      <a:r>
                        <a:rPr lang="ko-KR" altLang="en-US" sz="2000" dirty="0" err="1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스웨트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7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27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 algn="ctr">
                        <a:buAutoNum type="arabicPlain" startAt="720"/>
                      </a:pP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8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5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4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,250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4,33</a:t>
                      </a:r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5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3636477"/>
                  </a:ext>
                </a:extLst>
              </a:tr>
              <a:tr h="59705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이프로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복숭아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3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46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 algn="ctr">
                        <a:buAutoNum type="arabicPlain" startAt="346"/>
                      </a:pP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3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6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,800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,836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3035189"/>
                  </a:ext>
                </a:extLst>
              </a:tr>
              <a:tr h="59705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파워에이드</a:t>
                      </a: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457200" algn="ctr">
                        <a:buAutoNum type="arabicPlain" startAt="890"/>
                      </a:pP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8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84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4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5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2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,250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2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,295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596045"/>
                  </a:ext>
                </a:extLst>
              </a:tr>
              <a:tr h="59705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칠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성 사이다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8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13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8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06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91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4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,550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4,64</a:t>
                      </a:r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825898"/>
                  </a:ext>
                </a:extLst>
              </a:tr>
              <a:tr h="59705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웰치스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포도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3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07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3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07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3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5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,750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1</a:t>
                      </a:r>
                      <a:r>
                        <a:rPr lang="en-US" altLang="ko-KR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,785</a:t>
                      </a:r>
                      <a:r>
                        <a:rPr lang="ko-KR" altLang="en-US" sz="20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개</a:t>
                      </a:r>
                      <a:endParaRPr lang="ko-Kore-KR" altLang="en-US" sz="20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1471651"/>
                  </a:ext>
                </a:extLst>
              </a:tr>
              <a:tr h="59705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총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   계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5</a:t>
                      </a:r>
                      <a:r>
                        <a:rPr lang="en-US" altLang="ko-KR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,109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개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5</a:t>
                      </a:r>
                      <a:r>
                        <a:rPr lang="en-US" altLang="ko-KR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,061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개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6</a:t>
                      </a:r>
                      <a:r>
                        <a:rPr lang="en-US" altLang="ko-KR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43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개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3</a:t>
                      </a:r>
                      <a:r>
                        <a:rPr lang="en-US" altLang="ko-KR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2,150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개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3</a:t>
                      </a:r>
                      <a:r>
                        <a:rPr lang="en-US" altLang="ko-KR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2,793</a:t>
                      </a:r>
                      <a:r>
                        <a:rPr lang="ko-KR" altLang="en-US" sz="2400" dirty="0">
                          <a:latin typeface="S-Core Dream 5 Medium" panose="020B0503030302020204" pitchFamily="34" charset="-127"/>
                          <a:ea typeface="S-Core Dream 5 Medium" panose="020B0503030302020204" pitchFamily="34" charset="-127"/>
                        </a:rPr>
                        <a:t> 개</a:t>
                      </a:r>
                      <a:endParaRPr lang="ko-Kore-KR" altLang="en-US" sz="2400" dirty="0">
                        <a:latin typeface="S-Core Dream 5 Medium" panose="020B0503030302020204" pitchFamily="34" charset="-127"/>
                        <a:ea typeface="S-Core Dream 5 Medium" panose="020B0503030302020204" pitchFamily="34" charset="-127"/>
                      </a:endParaRPr>
                    </a:p>
                  </a:txBody>
                  <a:tcPr anchor="ctr">
                    <a:solidFill>
                      <a:srgbClr val="EBF2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654544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798BABB5-92FB-68CF-4441-D1D14325B804}"/>
              </a:ext>
            </a:extLst>
          </p:cNvPr>
          <p:cNvSpPr/>
          <p:nvPr/>
        </p:nvSpPr>
        <p:spPr>
          <a:xfrm>
            <a:off x="13030200" y="3365867"/>
            <a:ext cx="2266430" cy="6196428"/>
          </a:xfrm>
          <a:prstGeom prst="rect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98226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154000" y="0"/>
            <a:ext cx="1165028" cy="10285714"/>
            <a:chOff x="17120686" y="0"/>
            <a:chExt cx="1165028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120686" y="0"/>
              <a:ext cx="1165028" cy="1028571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142857" y="1027819"/>
            <a:ext cx="770062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5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-12698" y="1802416"/>
            <a:ext cx="10971429" cy="28571"/>
            <a:chOff x="-12698" y="1802416"/>
            <a:chExt cx="10971429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2698" y="1802416"/>
              <a:ext cx="10971429" cy="28571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</a:rPr>
              <a:t>12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12698" y="1802416"/>
            <a:ext cx="11426199" cy="28571"/>
            <a:chOff x="-12698" y="1802416"/>
            <a:chExt cx="11426199" cy="2857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12698" y="1802416"/>
              <a:ext cx="11426199" cy="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0" y="2642449"/>
            <a:ext cx="17120686" cy="7643265"/>
            <a:chOff x="0" y="2642449"/>
            <a:chExt cx="17120686" cy="7643265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2642449"/>
              <a:ext cx="17120686" cy="7643265"/>
            </a:xfrm>
            <a:prstGeom prst="rect">
              <a:avLst/>
            </a:prstGeom>
          </p:spPr>
        </p:pic>
      </p:grpSp>
      <p:sp>
        <p:nvSpPr>
          <p:cNvPr id="2" name="Object 64">
            <a:extLst>
              <a:ext uri="{FF2B5EF4-FFF2-40B4-BE49-F238E27FC236}">
                <a16:creationId xmlns:a16="http://schemas.microsoft.com/office/drawing/2014/main" id="{568A012B-E104-EC26-FE8E-A73B0BF725BD}"/>
              </a:ext>
            </a:extLst>
          </p:cNvPr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4" name="Object 48">
            <a:extLst>
              <a:ext uri="{FF2B5EF4-FFF2-40B4-BE49-F238E27FC236}">
                <a16:creationId xmlns:a16="http://schemas.microsoft.com/office/drawing/2014/main" id="{AA561DA2-4B99-3299-6530-CF679136BD47}"/>
              </a:ext>
            </a:extLst>
          </p:cNvPr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실행 결과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57C2CF1C-E5D8-55E4-C8FF-14659A6DE234}"/>
              </a:ext>
            </a:extLst>
          </p:cNvPr>
          <p:cNvSpPr txBox="1"/>
          <p:nvPr/>
        </p:nvSpPr>
        <p:spPr>
          <a:xfrm>
            <a:off x="1817152" y="2014835"/>
            <a:ext cx="1249047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데모 이미지</a:t>
            </a:r>
            <a:endParaRPr lang="en-US" sz="24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079D9AA-9384-7DD2-17E4-57D29716E8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150" y="2989305"/>
            <a:ext cx="3593050" cy="638764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29F08F6-A54D-0383-3453-D81057BA633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168" y="2989305"/>
            <a:ext cx="3592349" cy="638639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226E876-6177-A9BE-E87B-9596B3E6E6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7374" y="2989305"/>
            <a:ext cx="3592349" cy="638639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58DB265-BE89-81F4-47B4-F3015BD591EF}"/>
              </a:ext>
            </a:extLst>
          </p:cNvPr>
          <p:cNvSpPr txBox="1"/>
          <p:nvPr/>
        </p:nvSpPr>
        <p:spPr>
          <a:xfrm>
            <a:off x="2554731" y="9544233"/>
            <a:ext cx="211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초기 실행 화면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DABC2C-0CC0-F910-28EF-077C8E00DECB}"/>
              </a:ext>
            </a:extLst>
          </p:cNvPr>
          <p:cNvSpPr txBox="1"/>
          <p:nvPr/>
        </p:nvSpPr>
        <p:spPr>
          <a:xfrm>
            <a:off x="7684942" y="9542899"/>
            <a:ext cx="175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결과 화면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1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D1F78BB-6642-AC39-342E-FEB7E46ACF9D}"/>
              </a:ext>
            </a:extLst>
          </p:cNvPr>
          <p:cNvSpPr txBox="1"/>
          <p:nvPr/>
        </p:nvSpPr>
        <p:spPr>
          <a:xfrm>
            <a:off x="11325972" y="9543600"/>
            <a:ext cx="43973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결과 화면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2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</a:p>
          <a:p>
            <a:pPr algn="ctr"/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최대 신뢰도가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70%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이하면 음료 검출 실패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3778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154000" y="0"/>
            <a:ext cx="1165028" cy="10285714"/>
            <a:chOff x="17120686" y="0"/>
            <a:chExt cx="1165028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7120686" y="0"/>
              <a:ext cx="1165028" cy="1028571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142857" y="1027819"/>
            <a:ext cx="770062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5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-12698" y="1802416"/>
            <a:ext cx="10971429" cy="28571"/>
            <a:chOff x="-12698" y="1802416"/>
            <a:chExt cx="10971429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-12698" y="1802416"/>
              <a:ext cx="10971429" cy="28571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</a:rPr>
              <a:t>13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12698" y="1802416"/>
            <a:ext cx="11426199" cy="28571"/>
            <a:chOff x="-12698" y="1802416"/>
            <a:chExt cx="11426199" cy="2857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-12698" y="1802416"/>
              <a:ext cx="11426199" cy="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0" y="2642449"/>
            <a:ext cx="17120686" cy="7643265"/>
            <a:chOff x="0" y="2642449"/>
            <a:chExt cx="17120686" cy="7643265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0" y="2642449"/>
              <a:ext cx="17120686" cy="7643265"/>
            </a:xfrm>
            <a:prstGeom prst="rect">
              <a:avLst/>
            </a:prstGeom>
          </p:spPr>
        </p:pic>
      </p:grpSp>
      <p:sp>
        <p:nvSpPr>
          <p:cNvPr id="2" name="Object 64">
            <a:extLst>
              <a:ext uri="{FF2B5EF4-FFF2-40B4-BE49-F238E27FC236}">
                <a16:creationId xmlns:a16="http://schemas.microsoft.com/office/drawing/2014/main" id="{568A012B-E104-EC26-FE8E-A73B0BF725BD}"/>
              </a:ext>
            </a:extLst>
          </p:cNvPr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4" name="Object 48">
            <a:extLst>
              <a:ext uri="{FF2B5EF4-FFF2-40B4-BE49-F238E27FC236}">
                <a16:creationId xmlns:a16="http://schemas.microsoft.com/office/drawing/2014/main" id="{AA561DA2-4B99-3299-6530-CF679136BD47}"/>
              </a:ext>
            </a:extLst>
          </p:cNvPr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실행 결과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57C2CF1C-E5D8-55E4-C8FF-14659A6DE234}"/>
              </a:ext>
            </a:extLst>
          </p:cNvPr>
          <p:cNvSpPr txBox="1"/>
          <p:nvPr/>
        </p:nvSpPr>
        <p:spPr>
          <a:xfrm>
            <a:off x="1817152" y="2014835"/>
            <a:ext cx="1249047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데모 영상</a:t>
            </a:r>
            <a:endParaRPr lang="en-US" sz="24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pic>
        <p:nvPicPr>
          <p:cNvPr id="9" name="데모 영상.mp4">
            <a:hlinkClick r:id="" action="ppaction://media"/>
            <a:extLst>
              <a:ext uri="{FF2B5EF4-FFF2-40B4-BE49-F238E27FC236}">
                <a16:creationId xmlns:a16="http://schemas.microsoft.com/office/drawing/2014/main" id="{EF4C01F7-E6DF-56F4-8452-94C5D19FC1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88744" y="2888987"/>
            <a:ext cx="13343198" cy="715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53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71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42857" y="2952424"/>
            <a:ext cx="5350477" cy="809734"/>
            <a:chOff x="1142857" y="2952424"/>
            <a:chExt cx="5350477" cy="80973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2857" y="2952424"/>
              <a:ext cx="5350477" cy="80973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3356000" y="0"/>
            <a:ext cx="4952381" cy="10285714"/>
            <a:chOff x="13354333" y="38100"/>
            <a:chExt cx="4952381" cy="1028571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354333" y="38100"/>
              <a:ext cx="4952381" cy="10285714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142857" y="1027819"/>
            <a:ext cx="770062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6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-12698" y="1802416"/>
            <a:ext cx="10971429" cy="28571"/>
            <a:chOff x="-12698" y="1802416"/>
            <a:chExt cx="10971429" cy="2857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-12698" y="1802416"/>
              <a:ext cx="10971429" cy="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42857" y="3593041"/>
            <a:ext cx="12780952" cy="5994615"/>
            <a:chOff x="1142857" y="3593041"/>
            <a:chExt cx="12780952" cy="5994615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42857" y="3593041"/>
              <a:ext cx="12780952" cy="5994615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684375" y="2923900"/>
            <a:ext cx="3819626" cy="1457600"/>
            <a:chOff x="10341884" y="3046057"/>
            <a:chExt cx="3819626" cy="1457600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341884" y="3046057"/>
              <a:ext cx="3819626" cy="1457600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-12698" y="1802416"/>
            <a:ext cx="12584127" cy="28571"/>
            <a:chOff x="-12698" y="1802416"/>
            <a:chExt cx="12584127" cy="28571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-12698" y="1802416"/>
              <a:ext cx="12584127" cy="28571"/>
            </a:xfrm>
            <a:prstGeom prst="rect">
              <a:avLst/>
            </a:prstGeom>
          </p:spPr>
        </p:pic>
      </p:grpSp>
      <p:sp>
        <p:nvSpPr>
          <p:cNvPr id="29" name="Object 29"/>
          <p:cNvSpPr txBox="1"/>
          <p:nvPr/>
        </p:nvSpPr>
        <p:spPr>
          <a:xfrm>
            <a:off x="12464865" y="3398784"/>
            <a:ext cx="4603935" cy="5078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700" kern="0" spc="-1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배리어 프리</a:t>
            </a:r>
            <a:r>
              <a:rPr lang="en-US" altLang="ko-KR" sz="2700" kern="0" spc="-1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!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40204" y="3046057"/>
            <a:ext cx="7490002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5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기대 효과</a:t>
            </a:r>
            <a:endParaRPr lang="en-US" sz="25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2" name="Object 64">
            <a:extLst>
              <a:ext uri="{FF2B5EF4-FFF2-40B4-BE49-F238E27FC236}">
                <a16:creationId xmlns:a16="http://schemas.microsoft.com/office/drawing/2014/main" id="{81A19CA3-C0DC-1296-4C3B-054AB7AFDD86}"/>
              </a:ext>
            </a:extLst>
          </p:cNvPr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4" name="Object 48">
            <a:extLst>
              <a:ext uri="{FF2B5EF4-FFF2-40B4-BE49-F238E27FC236}">
                <a16:creationId xmlns:a16="http://schemas.microsoft.com/office/drawing/2014/main" id="{1ED72174-2751-1281-8C94-24802BAE064D}"/>
              </a:ext>
            </a:extLst>
          </p:cNvPr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결론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44DE0795-FA89-B672-B773-E81FEE000E0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0522" y="4467241"/>
            <a:ext cx="5094567" cy="5094567"/>
          </a:xfrm>
          <a:prstGeom prst="rect">
            <a:avLst/>
          </a:prstGeom>
        </p:spPr>
      </p:pic>
      <p:sp>
        <p:nvSpPr>
          <p:cNvPr id="35" name="Object 24">
            <a:extLst>
              <a:ext uri="{FF2B5EF4-FFF2-40B4-BE49-F238E27FC236}">
                <a16:creationId xmlns:a16="http://schemas.microsoft.com/office/drawing/2014/main" id="{781B7A2D-77DA-A288-96D1-06EBA354B7BA}"/>
              </a:ext>
            </a:extLst>
          </p:cNvPr>
          <p:cNvSpPr txBox="1"/>
          <p:nvPr/>
        </p:nvSpPr>
        <p:spPr>
          <a:xfrm>
            <a:off x="2104550" y="4313308"/>
            <a:ext cx="480600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시각장애인의 제품 구매 자유도 보장</a:t>
            </a:r>
            <a:endParaRPr lang="en-US" altLang="ko-KR" sz="24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36" name="그룹 1007">
            <a:extLst>
              <a:ext uri="{FF2B5EF4-FFF2-40B4-BE49-F238E27FC236}">
                <a16:creationId xmlns:a16="http://schemas.microsoft.com/office/drawing/2014/main" id="{FB0D2B6F-0878-A192-70A7-83BDD8B7CCE5}"/>
              </a:ext>
            </a:extLst>
          </p:cNvPr>
          <p:cNvGrpSpPr/>
          <p:nvPr/>
        </p:nvGrpSpPr>
        <p:grpSpPr>
          <a:xfrm>
            <a:off x="1821632" y="4428095"/>
            <a:ext cx="163441" cy="163441"/>
            <a:chOff x="1997215" y="8360388"/>
            <a:chExt cx="163441" cy="163441"/>
          </a:xfrm>
        </p:grpSpPr>
        <p:pic>
          <p:nvPicPr>
            <p:cNvPr id="37" name="Object 25">
              <a:extLst>
                <a:ext uri="{FF2B5EF4-FFF2-40B4-BE49-F238E27FC236}">
                  <a16:creationId xmlns:a16="http://schemas.microsoft.com/office/drawing/2014/main" id="{C7F7887D-95D7-163B-C887-1F93FCB4F3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sp>
        <p:nvSpPr>
          <p:cNvPr id="38" name="Object 11">
            <a:extLst>
              <a:ext uri="{FF2B5EF4-FFF2-40B4-BE49-F238E27FC236}">
                <a16:creationId xmlns:a16="http://schemas.microsoft.com/office/drawing/2014/main" id="{21671472-64BE-91ED-4864-D800BCDDED94}"/>
              </a:ext>
            </a:extLst>
          </p:cNvPr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</a:rPr>
              <a:t>14</a:t>
            </a:r>
            <a:endParaRPr lang="en-US" dirty="0"/>
          </a:p>
        </p:txBody>
      </p:sp>
      <p:sp>
        <p:nvSpPr>
          <p:cNvPr id="39" name="Object 24">
            <a:extLst>
              <a:ext uri="{FF2B5EF4-FFF2-40B4-BE49-F238E27FC236}">
                <a16:creationId xmlns:a16="http://schemas.microsoft.com/office/drawing/2014/main" id="{C7C94809-166B-1C52-5351-05C342AAC24E}"/>
              </a:ext>
            </a:extLst>
          </p:cNvPr>
          <p:cNvSpPr txBox="1"/>
          <p:nvPr/>
        </p:nvSpPr>
        <p:spPr>
          <a:xfrm>
            <a:off x="2104550" y="5397208"/>
            <a:ext cx="4806001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이미지</a:t>
            </a:r>
            <a:r>
              <a:rPr lang="en-US" altLang="ko-KR" sz="24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</a:t>
            </a:r>
            <a:r>
              <a:rPr lang="ko-KR" altLang="en-US" sz="24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학습을 통한 분류이기에 다양한 제품군으로 확장 가능</a:t>
            </a:r>
            <a:endParaRPr lang="en-US" altLang="ko-KR" sz="24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40" name="그룹 1007">
            <a:extLst>
              <a:ext uri="{FF2B5EF4-FFF2-40B4-BE49-F238E27FC236}">
                <a16:creationId xmlns:a16="http://schemas.microsoft.com/office/drawing/2014/main" id="{6FA46F22-373D-7AE8-53B5-F95E4EEAEE2C}"/>
              </a:ext>
            </a:extLst>
          </p:cNvPr>
          <p:cNvGrpSpPr/>
          <p:nvPr/>
        </p:nvGrpSpPr>
        <p:grpSpPr>
          <a:xfrm>
            <a:off x="1821632" y="5511995"/>
            <a:ext cx="163441" cy="163441"/>
            <a:chOff x="1997215" y="8360388"/>
            <a:chExt cx="163441" cy="163441"/>
          </a:xfrm>
        </p:grpSpPr>
        <p:pic>
          <p:nvPicPr>
            <p:cNvPr id="41" name="Object 25">
              <a:extLst>
                <a:ext uri="{FF2B5EF4-FFF2-40B4-BE49-F238E27FC236}">
                  <a16:creationId xmlns:a16="http://schemas.microsoft.com/office/drawing/2014/main" id="{9000FC09-395D-C5F3-0062-3FA6A62A6D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sp>
        <p:nvSpPr>
          <p:cNvPr id="42" name="Object 24">
            <a:extLst>
              <a:ext uri="{FF2B5EF4-FFF2-40B4-BE49-F238E27FC236}">
                <a16:creationId xmlns:a16="http://schemas.microsoft.com/office/drawing/2014/main" id="{1C896F9C-D18A-1EC7-38FF-7AE9077EE880}"/>
              </a:ext>
            </a:extLst>
          </p:cNvPr>
          <p:cNvSpPr txBox="1"/>
          <p:nvPr/>
        </p:nvSpPr>
        <p:spPr>
          <a:xfrm>
            <a:off x="2104550" y="6850440"/>
            <a:ext cx="4806001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점자 표기할 공간이 없는 제품 혹은 점자 표기가 어려운 포장 재질 제품도 분류 가능</a:t>
            </a:r>
            <a:endParaRPr lang="en-US" altLang="ko-KR" sz="24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r>
              <a:rPr lang="en-US" altLang="ko-KR" sz="24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-&gt;</a:t>
            </a:r>
            <a:r>
              <a:rPr lang="ko-KR" altLang="en-US" sz="24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의약품에도 적용 가능</a:t>
            </a:r>
            <a:endParaRPr lang="en-US" altLang="ko-KR" sz="24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43" name="그룹 1007">
            <a:extLst>
              <a:ext uri="{FF2B5EF4-FFF2-40B4-BE49-F238E27FC236}">
                <a16:creationId xmlns:a16="http://schemas.microsoft.com/office/drawing/2014/main" id="{32AF685F-63A1-EDA3-28A4-E5EAE2166F1C}"/>
              </a:ext>
            </a:extLst>
          </p:cNvPr>
          <p:cNvGrpSpPr/>
          <p:nvPr/>
        </p:nvGrpSpPr>
        <p:grpSpPr>
          <a:xfrm>
            <a:off x="1821632" y="6965227"/>
            <a:ext cx="163441" cy="163441"/>
            <a:chOff x="1997215" y="8360388"/>
            <a:chExt cx="163441" cy="163441"/>
          </a:xfrm>
        </p:grpSpPr>
        <p:pic>
          <p:nvPicPr>
            <p:cNvPr id="44" name="Object 25">
              <a:extLst>
                <a:ext uri="{FF2B5EF4-FFF2-40B4-BE49-F238E27FC236}">
                  <a16:creationId xmlns:a16="http://schemas.microsoft.com/office/drawing/2014/main" id="{AF3C6A08-CFDA-35A0-B87F-C74AC88D1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8715752"/>
            <a:ext cx="18285714" cy="1569962"/>
            <a:chOff x="0" y="8715752"/>
            <a:chExt cx="18285714" cy="156996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8715752"/>
              <a:ext cx="18285714" cy="1569962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887418" y="4509581"/>
            <a:ext cx="14510878" cy="938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5500" kern="0" spc="-3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7 ExtraBold" pitchFamily="34" charset="0"/>
              </a:rPr>
              <a:t>감사합니다</a:t>
            </a:r>
            <a:r>
              <a:rPr lang="en-US" altLang="ko-KR" sz="5500" kern="0" spc="-3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7 ExtraBold" pitchFamily="34" charset="0"/>
              </a:rPr>
              <a:t>.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5045556" y="9518759"/>
            <a:ext cx="7236954" cy="28571"/>
            <a:chOff x="5045556" y="9518759"/>
            <a:chExt cx="7236954" cy="28571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45556" y="9518759"/>
              <a:ext cx="7236954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305898" y="5586489"/>
            <a:ext cx="9673919" cy="28571"/>
            <a:chOff x="4305898" y="5586489"/>
            <a:chExt cx="9673919" cy="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305898" y="5586489"/>
              <a:ext cx="9673919" cy="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823856" y="3822587"/>
            <a:ext cx="477198" cy="477198"/>
            <a:chOff x="8823856" y="2781462"/>
            <a:chExt cx="477198" cy="477198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823856" y="2781462"/>
              <a:ext cx="477198" cy="477198"/>
            </a:xfrm>
            <a:prstGeom prst="rect">
              <a:avLst/>
            </a:prstGeom>
          </p:spPr>
        </p:pic>
      </p:grpSp>
      <p:sp>
        <p:nvSpPr>
          <p:cNvPr id="10" name="Object 22">
            <a:extLst>
              <a:ext uri="{FF2B5EF4-FFF2-40B4-BE49-F238E27FC236}">
                <a16:creationId xmlns:a16="http://schemas.microsoft.com/office/drawing/2014/main" id="{276633DD-84A9-DDAC-2DD4-3C764889812C}"/>
              </a:ext>
            </a:extLst>
          </p:cNvPr>
          <p:cNvSpPr txBox="1"/>
          <p:nvPr/>
        </p:nvSpPr>
        <p:spPr>
          <a:xfrm>
            <a:off x="505288" y="9111723"/>
            <a:ext cx="4395269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숭실대학교 </a:t>
            </a:r>
            <a:r>
              <a:rPr lang="en-US" altLang="ko-KR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AI</a:t>
            </a:r>
            <a:r>
              <a:rPr lang="ko-KR" altLang="en-US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융합학부</a:t>
            </a:r>
            <a:endParaRPr lang="en-US" sz="2400" kern="0" spc="500" dirty="0">
              <a:solidFill>
                <a:srgbClr val="FFFFFF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r>
              <a:rPr lang="en-US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20</a:t>
            </a:r>
            <a:r>
              <a:rPr lang="en-US" altLang="ko-KR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160358</a:t>
            </a:r>
            <a:r>
              <a:rPr lang="en-US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 </a:t>
            </a:r>
            <a:r>
              <a:rPr lang="en-US" sz="2400" kern="0" spc="500" dirty="0" err="1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김</a:t>
            </a:r>
            <a:r>
              <a:rPr lang="ko-KR" altLang="en-US" sz="2400" kern="0" spc="5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창훈</a:t>
            </a:r>
            <a:endParaRPr lang="en-US" sz="28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4" name="Object 21">
            <a:extLst>
              <a:ext uri="{FF2B5EF4-FFF2-40B4-BE49-F238E27FC236}">
                <a16:creationId xmlns:a16="http://schemas.microsoft.com/office/drawing/2014/main" id="{D794BB92-A0FD-A2BC-4CB8-F4421BEFE203}"/>
              </a:ext>
            </a:extLst>
          </p:cNvPr>
          <p:cNvSpPr txBox="1"/>
          <p:nvPr/>
        </p:nvSpPr>
        <p:spPr>
          <a:xfrm>
            <a:off x="11979543" y="9270000"/>
            <a:ext cx="580316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changhoon.kim204@gmail.com</a:t>
            </a:r>
            <a:endParaRPr lang="en-US" sz="32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2857" y="1255381"/>
            <a:ext cx="8159294" cy="19479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300" kern="0" spc="-300" dirty="0">
                <a:solidFill>
                  <a:srgbClr val="164F36"/>
                </a:solidFill>
                <a:latin typeface="S-Core Dream 7 ExtraBold" pitchFamily="34" charset="0"/>
                <a:cs typeface="S-Core Dream 7 ExtraBold" pitchFamily="34" charset="0"/>
              </a:rPr>
              <a:t>CONTENTS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37707" y="2553990"/>
            <a:ext cx="5818408" cy="28571"/>
            <a:chOff x="37707" y="2553990"/>
            <a:chExt cx="5818408" cy="2857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707" y="2553990"/>
              <a:ext cx="5818408" cy="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819807" y="1385335"/>
            <a:ext cx="8961209" cy="777551"/>
            <a:chOff x="10674730" y="1385335"/>
            <a:chExt cx="8961209" cy="77755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674730" y="1385335"/>
              <a:ext cx="8961209" cy="777551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0215630" y="1560509"/>
            <a:ext cx="380428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개요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296400" y="1493246"/>
            <a:ext cx="406213" cy="8425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kern="0" spc="-100" dirty="0">
                <a:solidFill>
                  <a:srgbClr val="164F36"/>
                </a:solidFill>
                <a:latin typeface="S-Core Dream 7 ExtraBold" pitchFamily="34" charset="0"/>
                <a:cs typeface="S-Core Dream 7 ExtraBold" pitchFamily="34" charset="0"/>
              </a:rPr>
              <a:t>1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9819807" y="2732834"/>
            <a:ext cx="8961209" cy="777551"/>
            <a:chOff x="10674730" y="2732834"/>
            <a:chExt cx="8961209" cy="77755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674730" y="2732834"/>
              <a:ext cx="8961209" cy="777551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0215630" y="2908007"/>
            <a:ext cx="380428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프로젝트 배경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341200" y="2840745"/>
            <a:ext cx="316663" cy="8425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kern="0" spc="-100" dirty="0">
                <a:solidFill>
                  <a:srgbClr val="164F36"/>
                </a:solidFill>
                <a:latin typeface="S-Core Dream 7 ExtraBold" pitchFamily="34" charset="0"/>
                <a:cs typeface="S-Core Dream 7 ExtraBold" pitchFamily="34" charset="0"/>
              </a:rPr>
              <a:t>2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9819807" y="4080330"/>
            <a:ext cx="8961209" cy="777551"/>
            <a:chOff x="10674730" y="4080330"/>
            <a:chExt cx="8961209" cy="77755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674730" y="4080330"/>
              <a:ext cx="8961209" cy="777551"/>
            </a:xfrm>
            <a:prstGeom prst="rect">
              <a:avLst/>
            </a:prstGeom>
          </p:spPr>
        </p:pic>
      </p:grpSp>
      <p:sp>
        <p:nvSpPr>
          <p:cNvPr id="22" name="Object 22"/>
          <p:cNvSpPr txBox="1"/>
          <p:nvPr/>
        </p:nvSpPr>
        <p:spPr>
          <a:xfrm>
            <a:off x="10215649" y="4261195"/>
            <a:ext cx="55847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사용 기술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9341200" y="4188241"/>
            <a:ext cx="316663" cy="8425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kern="0" spc="-100" dirty="0">
                <a:solidFill>
                  <a:srgbClr val="164F36"/>
                </a:solidFill>
                <a:latin typeface="S-Core Dream 7 ExtraBold" pitchFamily="34" charset="0"/>
                <a:cs typeface="S-Core Dream 7 ExtraBold" pitchFamily="34" charset="0"/>
              </a:rPr>
              <a:t>3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9819807" y="5427831"/>
            <a:ext cx="8961209" cy="777551"/>
            <a:chOff x="10674730" y="5427831"/>
            <a:chExt cx="8961209" cy="77755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674730" y="5427831"/>
              <a:ext cx="8961209" cy="777551"/>
            </a:xfrm>
            <a:prstGeom prst="rect">
              <a:avLst/>
            </a:prstGeom>
          </p:spPr>
        </p:pic>
      </p:grpSp>
      <p:sp>
        <p:nvSpPr>
          <p:cNvPr id="28" name="Object 28"/>
          <p:cNvSpPr txBox="1"/>
          <p:nvPr/>
        </p:nvSpPr>
        <p:spPr>
          <a:xfrm>
            <a:off x="10215649" y="5608696"/>
            <a:ext cx="609679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구조 및 동작 시나리오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9341200" y="5535742"/>
            <a:ext cx="316663" cy="8425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kern="0" spc="-100" dirty="0">
                <a:solidFill>
                  <a:srgbClr val="164F36"/>
                </a:solidFill>
                <a:latin typeface="S-Core Dream 7 ExtraBold" pitchFamily="34" charset="0"/>
                <a:cs typeface="S-Core Dream 7 ExtraBold" pitchFamily="34" charset="0"/>
              </a:rPr>
              <a:t>4</a:t>
            </a:r>
            <a:endParaRPr lang="en-US" dirty="0"/>
          </a:p>
        </p:txBody>
      </p:sp>
      <p:grpSp>
        <p:nvGrpSpPr>
          <p:cNvPr id="1006" name="그룹 1006"/>
          <p:cNvGrpSpPr/>
          <p:nvPr/>
        </p:nvGrpSpPr>
        <p:grpSpPr>
          <a:xfrm>
            <a:off x="9819807" y="6775327"/>
            <a:ext cx="8961209" cy="777551"/>
            <a:chOff x="10674730" y="6775327"/>
            <a:chExt cx="8961209" cy="77755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674730" y="6775327"/>
              <a:ext cx="8961209" cy="777551"/>
            </a:xfrm>
            <a:prstGeom prst="rect">
              <a:avLst/>
            </a:prstGeom>
          </p:spPr>
        </p:pic>
      </p:grpSp>
      <p:sp>
        <p:nvSpPr>
          <p:cNvPr id="34" name="Object 34"/>
          <p:cNvSpPr txBox="1"/>
          <p:nvPr/>
        </p:nvSpPr>
        <p:spPr>
          <a:xfrm>
            <a:off x="10215649" y="6956192"/>
            <a:ext cx="48082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실행 결과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9341200" y="6883238"/>
            <a:ext cx="316663" cy="8425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kern="0" spc="-100" dirty="0">
                <a:solidFill>
                  <a:srgbClr val="164F36"/>
                </a:solidFill>
                <a:latin typeface="S-Core Dream 7 ExtraBold" pitchFamily="34" charset="0"/>
                <a:cs typeface="S-Core Dream 7 ExtraBold" pitchFamily="34" charset="0"/>
              </a:rPr>
              <a:t>5</a:t>
            </a:r>
            <a:endParaRPr lang="en-US" dirty="0"/>
          </a:p>
        </p:txBody>
      </p:sp>
      <p:grpSp>
        <p:nvGrpSpPr>
          <p:cNvPr id="1007" name="그룹 1007"/>
          <p:cNvGrpSpPr/>
          <p:nvPr/>
        </p:nvGrpSpPr>
        <p:grpSpPr>
          <a:xfrm>
            <a:off x="9819807" y="8122828"/>
            <a:ext cx="8961209" cy="777551"/>
            <a:chOff x="10674730" y="8122828"/>
            <a:chExt cx="8961209" cy="777551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674730" y="8122828"/>
              <a:ext cx="8961209" cy="777551"/>
            </a:xfrm>
            <a:prstGeom prst="rect">
              <a:avLst/>
            </a:prstGeom>
          </p:spPr>
        </p:pic>
      </p:grpSp>
      <p:sp>
        <p:nvSpPr>
          <p:cNvPr id="40" name="Object 40"/>
          <p:cNvSpPr txBox="1"/>
          <p:nvPr/>
        </p:nvSpPr>
        <p:spPr>
          <a:xfrm>
            <a:off x="10215649" y="8303693"/>
            <a:ext cx="380428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결론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9341200" y="8230738"/>
            <a:ext cx="316663" cy="8425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kern="0" spc="-100" dirty="0">
                <a:solidFill>
                  <a:srgbClr val="164F36"/>
                </a:solidFill>
                <a:latin typeface="S-Core Dream 7 ExtraBold" pitchFamily="34" charset="0"/>
                <a:cs typeface="S-Core Dream 7 ExtraBold" pitchFamily="34" charset="0"/>
              </a:rPr>
              <a:t>6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154000" y="0"/>
            <a:ext cx="1165028" cy="10285714"/>
            <a:chOff x="17120686" y="0"/>
            <a:chExt cx="1165028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120686" y="0"/>
              <a:ext cx="1165028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2642400"/>
            <a:ext cx="17120686" cy="7643265"/>
            <a:chOff x="0" y="2642449"/>
            <a:chExt cx="17120686" cy="764326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2642449"/>
              <a:ext cx="17120686" cy="764326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6031" y="6090133"/>
            <a:ext cx="2800316" cy="781707"/>
            <a:chOff x="1186031" y="6090133"/>
            <a:chExt cx="2800316" cy="781707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86031" y="6090133"/>
              <a:ext cx="2800316" cy="781707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421191" y="6219583"/>
            <a:ext cx="4329994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kern="0" spc="-100" dirty="0">
                <a:solidFill>
                  <a:srgbClr val="FFFFFF"/>
                </a:solidFill>
                <a:latin typeface="S-Core Dream 5 Medium" pitchFamily="34" charset="0"/>
                <a:cs typeface="S-Core Dream 5 Medium" pitchFamily="34" charset="0"/>
              </a:rPr>
              <a:t>Can Detector?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1187302" y="6776813"/>
            <a:ext cx="14147278" cy="2599132"/>
            <a:chOff x="1187302" y="6776813"/>
            <a:chExt cx="14147278" cy="2599132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87302" y="6776813"/>
              <a:ext cx="14147278" cy="2599132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1142857" y="1027822"/>
            <a:ext cx="865989" cy="8886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01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-12698" y="1802416"/>
            <a:ext cx="6438095" cy="28571"/>
            <a:chOff x="-12698" y="1802416"/>
            <a:chExt cx="6438095" cy="2857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-12698" y="1802416"/>
              <a:ext cx="6438095" cy="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947305" y="7493916"/>
            <a:ext cx="163441" cy="163441"/>
            <a:chOff x="1997215" y="7315190"/>
            <a:chExt cx="163441" cy="163441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0800000">
              <a:off x="1997215" y="7315190"/>
              <a:ext cx="163441" cy="163441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2246709" y="7402459"/>
            <a:ext cx="10782577" cy="6771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스마트폰 카메라로 캔 음료 제품을 촬영했을 때</a:t>
            </a:r>
            <a:endParaRPr lang="en-US" altLang="ko-KR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해당 제품이 어떤 제품인지 음성으로 피드백을 주는 어플리케이션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2246705" y="8460604"/>
            <a:ext cx="11107459" cy="3847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이미지 학습을 통해 진행됨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1947305" y="8539114"/>
            <a:ext cx="163441" cy="163441"/>
            <a:chOff x="1997215" y="8360388"/>
            <a:chExt cx="163441" cy="163441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890913" y="4052942"/>
            <a:ext cx="336624" cy="336601"/>
            <a:chOff x="3890913" y="4052942"/>
            <a:chExt cx="336624" cy="336601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890913" y="4052942"/>
              <a:ext cx="336624" cy="33660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7421712" y="4029504"/>
            <a:ext cx="918646" cy="157950"/>
            <a:chOff x="7421712" y="4029504"/>
            <a:chExt cx="918646" cy="157950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421712" y="4029504"/>
              <a:ext cx="918646" cy="15795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718525" y="3861287"/>
            <a:ext cx="3221363" cy="1132185"/>
            <a:chOff x="718525" y="3861287"/>
            <a:chExt cx="3221363" cy="1132185"/>
          </a:xfrm>
        </p:grpSpPr>
        <p:grpSp>
          <p:nvGrpSpPr>
            <p:cNvPr id="1011" name="그룹 1011"/>
            <p:cNvGrpSpPr/>
            <p:nvPr/>
          </p:nvGrpSpPr>
          <p:grpSpPr>
            <a:xfrm>
              <a:off x="1187302" y="3861287"/>
              <a:ext cx="2283811" cy="719911"/>
              <a:chOff x="1187302" y="3861287"/>
              <a:chExt cx="2283811" cy="719911"/>
            </a:xfrm>
          </p:grpSpPr>
          <p:pic>
            <p:nvPicPr>
              <p:cNvPr id="36" name="Object 35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187302" y="3861287"/>
                <a:ext cx="2283811" cy="719911"/>
              </a:xfrm>
              <a:prstGeom prst="rect">
                <a:avLst/>
              </a:prstGeom>
            </p:spPr>
          </p:pic>
        </p:grpSp>
        <p:sp>
          <p:nvSpPr>
            <p:cNvPr id="38" name="Object 38"/>
            <p:cNvSpPr txBox="1"/>
            <p:nvPr/>
          </p:nvSpPr>
          <p:spPr>
            <a:xfrm>
              <a:off x="718525" y="3980921"/>
              <a:ext cx="3221363" cy="5078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700" kern="0" spc="-100" dirty="0">
                  <a:solidFill>
                    <a:srgbClr val="FFFFFF"/>
                  </a:solidFill>
                  <a:latin typeface="S-Core Dream 5 Medium" pitchFamily="34" charset="0"/>
                  <a:cs typeface="S-Core Dream 5 Medium" pitchFamily="34" charset="0"/>
                </a:rPr>
                <a:t>Can</a:t>
              </a:r>
              <a:endParaRPr lang="en-US" dirty="0"/>
            </a:p>
          </p:txBody>
        </p:sp>
        <p:sp>
          <p:nvSpPr>
            <p:cNvPr id="39" name="Object 39"/>
            <p:cNvSpPr txBox="1"/>
            <p:nvPr/>
          </p:nvSpPr>
          <p:spPr>
            <a:xfrm>
              <a:off x="1598219" y="4624140"/>
              <a:ext cx="1461976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깡통 </a:t>
              </a:r>
              <a:r>
                <a:rPr lang="en-US" altLang="ko-KR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/</a:t>
              </a:r>
              <a:r>
                <a:rPr lang="ko-KR" altLang="en-US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</a:rPr>
                <a:t> 캔</a:t>
              </a:r>
              <a:endParaRPr 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</p:txBody>
        </p:sp>
      </p:grpSp>
      <p:grpSp>
        <p:nvGrpSpPr>
          <p:cNvPr id="1012" name="그룹 1012"/>
          <p:cNvGrpSpPr/>
          <p:nvPr/>
        </p:nvGrpSpPr>
        <p:grpSpPr>
          <a:xfrm>
            <a:off x="4389925" y="3861287"/>
            <a:ext cx="2800019" cy="1132185"/>
            <a:chOff x="4389925" y="3861287"/>
            <a:chExt cx="2800019" cy="1132185"/>
          </a:xfrm>
        </p:grpSpPr>
        <p:grpSp>
          <p:nvGrpSpPr>
            <p:cNvPr id="1013" name="그룹 1013"/>
            <p:cNvGrpSpPr/>
            <p:nvPr/>
          </p:nvGrpSpPr>
          <p:grpSpPr>
            <a:xfrm>
              <a:off x="4647338" y="3861287"/>
              <a:ext cx="2285192" cy="719911"/>
              <a:chOff x="4647338" y="3861287"/>
              <a:chExt cx="2285192" cy="719911"/>
            </a:xfrm>
          </p:grpSpPr>
          <p:pic>
            <p:nvPicPr>
              <p:cNvPr id="43" name="Object 42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4647338" y="3861287"/>
                <a:ext cx="2285192" cy="719911"/>
              </a:xfrm>
              <a:prstGeom prst="rect">
                <a:avLst/>
              </a:prstGeom>
            </p:spPr>
          </p:pic>
        </p:grpSp>
        <p:sp>
          <p:nvSpPr>
            <p:cNvPr id="45" name="Object 45"/>
            <p:cNvSpPr txBox="1"/>
            <p:nvPr/>
          </p:nvSpPr>
          <p:spPr>
            <a:xfrm>
              <a:off x="4389925" y="3980921"/>
              <a:ext cx="2800019" cy="5078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700" kern="0" spc="-100" dirty="0">
                  <a:solidFill>
                    <a:srgbClr val="595959"/>
                  </a:solidFill>
                  <a:latin typeface="S-Core Dream 5 Medium" pitchFamily="34" charset="0"/>
                  <a:cs typeface="S-Core Dream 5 Medium" pitchFamily="34" charset="0"/>
                </a:rPr>
                <a:t>Detector</a:t>
              </a:r>
              <a:endParaRPr lang="en-US" dirty="0"/>
            </a:p>
          </p:txBody>
        </p:sp>
        <p:sp>
          <p:nvSpPr>
            <p:cNvPr id="46" name="Object 46"/>
            <p:cNvSpPr txBox="1"/>
            <p:nvPr/>
          </p:nvSpPr>
          <p:spPr>
            <a:xfrm>
              <a:off x="4964860" y="4624140"/>
              <a:ext cx="1650148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탐</a:t>
              </a:r>
              <a:r>
                <a:rPr lang="ko-KR" altLang="en-US" sz="1800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지기</a:t>
              </a:r>
              <a:endParaRPr 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endParaRPr>
            </a:p>
          </p:txBody>
        </p:sp>
      </p:grpSp>
      <p:sp>
        <p:nvSpPr>
          <p:cNvPr id="48" name="Object 48"/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400" kern="0" spc="-200" dirty="0" err="1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7 ExtraBold" pitchFamily="34" charset="0"/>
              </a:rPr>
              <a:t>개</a:t>
            </a:r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7 ExtraBold" pitchFamily="34" charset="0"/>
              </a:rPr>
              <a:t>요</a:t>
            </a:r>
            <a:endParaRPr lang="en-US" sz="16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8286646" y="4555997"/>
            <a:ext cx="3790973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2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캔 음료 탐지기 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8153243" y="3781988"/>
            <a:ext cx="4057779" cy="6617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700" kern="0" spc="-100" dirty="0">
                <a:solidFill>
                  <a:srgbClr val="164F36"/>
                </a:solidFill>
                <a:latin typeface="S-Core Dream 7 ExtraBold" pitchFamily="34" charset="0"/>
                <a:cs typeface="S-Core Dream 7 ExtraBold" pitchFamily="34" charset="0"/>
              </a:rPr>
              <a:t>Can Detector</a:t>
            </a:r>
            <a:endParaRPr lang="en-US" dirty="0"/>
          </a:p>
        </p:txBody>
      </p:sp>
      <p:grpSp>
        <p:nvGrpSpPr>
          <p:cNvPr id="1014" name="그룹 1014"/>
          <p:cNvGrpSpPr/>
          <p:nvPr/>
        </p:nvGrpSpPr>
        <p:grpSpPr>
          <a:xfrm>
            <a:off x="11625961" y="3685909"/>
            <a:ext cx="261239" cy="220910"/>
            <a:chOff x="11518907" y="3685909"/>
            <a:chExt cx="261239" cy="220910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518907" y="3685909"/>
              <a:ext cx="261239" cy="220910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8458200" y="3685909"/>
            <a:ext cx="261239" cy="220910"/>
            <a:chOff x="8584120" y="3685909"/>
            <a:chExt cx="261239" cy="220910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584120" y="3685909"/>
              <a:ext cx="261239" cy="220910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5045556" y="9518759"/>
            <a:ext cx="7236954" cy="28571"/>
            <a:chOff x="5045556" y="9518759"/>
            <a:chExt cx="7236954" cy="28571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5045556" y="9518759"/>
              <a:ext cx="7236954" cy="28571"/>
            </a:xfrm>
            <a:prstGeom prst="rect">
              <a:avLst/>
            </a:prstGeom>
          </p:spPr>
        </p:pic>
      </p:grpSp>
      <p:sp>
        <p:nvSpPr>
          <p:cNvPr id="60" name="Object 60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1</a:t>
            </a:r>
            <a:endParaRPr lang="en-US" dirty="0"/>
          </a:p>
        </p:txBody>
      </p:sp>
      <p:grpSp>
        <p:nvGrpSpPr>
          <p:cNvPr id="1017" name="그룹 1017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sp>
        <p:nvSpPr>
          <p:cNvPr id="64" name="Object 64"/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grpSp>
        <p:nvGrpSpPr>
          <p:cNvPr id="1019" name="그룹 1019"/>
          <p:cNvGrpSpPr/>
          <p:nvPr/>
        </p:nvGrpSpPr>
        <p:grpSpPr>
          <a:xfrm>
            <a:off x="8918475" y="4454018"/>
            <a:ext cx="2527315" cy="28571"/>
            <a:chOff x="8918475" y="4454018"/>
            <a:chExt cx="2527315" cy="28571"/>
          </a:xfrm>
        </p:grpSpPr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8918475" y="4454018"/>
              <a:ext cx="2527315" cy="28571"/>
            </a:xfrm>
            <a:prstGeom prst="rect">
              <a:avLst/>
            </a:prstGeom>
          </p:spPr>
        </p:pic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120AB59-F4B5-BDDC-C9F0-37AE677B5FBC}"/>
              </a:ext>
            </a:extLst>
          </p:cNvPr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7"/>
          <a:stretch/>
        </p:blipFill>
        <p:spPr bwMode="auto">
          <a:xfrm>
            <a:off x="10897200" y="4632236"/>
            <a:ext cx="6190603" cy="474767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B60E0C9-D0E3-4114-F8F8-B85576A2764E}"/>
              </a:ext>
            </a:extLst>
          </p:cNvPr>
          <p:cNvSpPr/>
          <p:nvPr/>
        </p:nvSpPr>
        <p:spPr>
          <a:xfrm>
            <a:off x="12103200" y="6414019"/>
            <a:ext cx="1528385" cy="743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AA8E8B-9EF6-9905-E8D9-6310BB4D5D68}"/>
              </a:ext>
            </a:extLst>
          </p:cNvPr>
          <p:cNvSpPr txBox="1"/>
          <p:nvPr/>
        </p:nvSpPr>
        <p:spPr>
          <a:xfrm>
            <a:off x="14646704" y="7764369"/>
            <a:ext cx="245399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ko-Kore-KR" altLang="en-US" sz="16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코카콜라</a:t>
            </a:r>
            <a:r>
              <a:rPr kumimoji="1" lang="ko-KR" altLang="en-US" sz="16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탄산음료 입니다</a:t>
            </a:r>
            <a:r>
              <a:rPr kumimoji="1" lang="en-US" altLang="ko-KR" sz="16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.</a:t>
            </a:r>
            <a:endParaRPr kumimoji="1" lang="ko-Kore-KR" altLang="en-US" sz="16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154000" y="0"/>
            <a:ext cx="1165028" cy="10285714"/>
            <a:chOff x="17120686" y="0"/>
            <a:chExt cx="1165028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120686" y="0"/>
              <a:ext cx="1165028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2642400"/>
            <a:ext cx="17120686" cy="7643265"/>
            <a:chOff x="0" y="2642449"/>
            <a:chExt cx="17120686" cy="764326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2642449"/>
              <a:ext cx="17120686" cy="764326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6031" y="2781300"/>
            <a:ext cx="2800316" cy="781707"/>
            <a:chOff x="1186031" y="6090133"/>
            <a:chExt cx="2800316" cy="781707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86031" y="6090133"/>
              <a:ext cx="2800316" cy="78170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87301" y="3467980"/>
            <a:ext cx="14804079" cy="6628520"/>
            <a:chOff x="1187302" y="6776813"/>
            <a:chExt cx="14147278" cy="2599132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87302" y="6776813"/>
              <a:ext cx="14147278" cy="2599132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1142857" y="1027822"/>
            <a:ext cx="865989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2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-12698" y="1802416"/>
            <a:ext cx="6438095" cy="28571"/>
            <a:chOff x="-12698" y="1802416"/>
            <a:chExt cx="6438095" cy="2857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-12698" y="1802416"/>
              <a:ext cx="6438095" cy="28571"/>
            </a:xfrm>
            <a:prstGeom prst="rect">
              <a:avLst/>
            </a:prstGeom>
          </p:spPr>
        </p:pic>
      </p:grpSp>
      <p:sp>
        <p:nvSpPr>
          <p:cNvPr id="24" name="Object 24"/>
          <p:cNvSpPr txBox="1"/>
          <p:nvPr/>
        </p:nvSpPr>
        <p:spPr>
          <a:xfrm>
            <a:off x="2128200" y="9406979"/>
            <a:ext cx="11107459" cy="3847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점자 표기가 되어있어도 단순히 탄산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,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음료로만 분류되어 시각장애인은 해당 제품이 어떤 제품인지 알 수 없다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.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1828800" y="9485489"/>
            <a:ext cx="163441" cy="163441"/>
            <a:chOff x="1997215" y="8360388"/>
            <a:chExt cx="163441" cy="163441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sp>
        <p:nvSpPr>
          <p:cNvPr id="48" name="Object 48"/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프로젝트 배경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1016" name="그룹 1016"/>
          <p:cNvGrpSpPr/>
          <p:nvPr/>
        </p:nvGrpSpPr>
        <p:grpSpPr>
          <a:xfrm>
            <a:off x="5045556" y="9518759"/>
            <a:ext cx="7236954" cy="28571"/>
            <a:chOff x="5045556" y="9518759"/>
            <a:chExt cx="7236954" cy="28571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045556" y="9518759"/>
              <a:ext cx="7236954" cy="28571"/>
            </a:xfrm>
            <a:prstGeom prst="rect">
              <a:avLst/>
            </a:prstGeom>
          </p:spPr>
        </p:pic>
      </p:grpSp>
      <p:sp>
        <p:nvSpPr>
          <p:cNvPr id="60" name="Object 60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2</a:t>
            </a:r>
            <a:endParaRPr lang="en-US" dirty="0"/>
          </a:p>
        </p:txBody>
      </p:sp>
      <p:grpSp>
        <p:nvGrpSpPr>
          <p:cNvPr id="1017" name="그룹 1017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sp>
        <p:nvSpPr>
          <p:cNvPr id="64" name="Object 64"/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2" name="Object 11">
            <a:extLst>
              <a:ext uri="{FF2B5EF4-FFF2-40B4-BE49-F238E27FC236}">
                <a16:creationId xmlns:a16="http://schemas.microsoft.com/office/drawing/2014/main" id="{D2195FA3-E4F4-D78F-A46E-144E71AB7DD8}"/>
              </a:ext>
            </a:extLst>
          </p:cNvPr>
          <p:cNvSpPr txBox="1"/>
          <p:nvPr/>
        </p:nvSpPr>
        <p:spPr>
          <a:xfrm>
            <a:off x="421192" y="2912955"/>
            <a:ext cx="4329994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5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인터넷 기사 </a:t>
            </a:r>
            <a:r>
              <a:rPr lang="en-US" altLang="ko-KR" sz="25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1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A0115DA-AC51-499D-BD37-D1169BCA4B0D}"/>
              </a:ext>
            </a:extLst>
          </p:cNvPr>
          <p:cNvPicPr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254" y="4282440"/>
            <a:ext cx="6477000" cy="444246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39F2775-E09E-05B7-FDF0-5C5A733CF6D0}"/>
              </a:ext>
            </a:extLst>
          </p:cNvPr>
          <p:cNvPicPr>
            <a:picLocks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1483" y="4282440"/>
            <a:ext cx="6477000" cy="444246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7C358BD-3C4A-85F8-D8BF-940DA948BE3C}"/>
              </a:ext>
            </a:extLst>
          </p:cNvPr>
          <p:cNvSpPr txBox="1"/>
          <p:nvPr/>
        </p:nvSpPr>
        <p:spPr>
          <a:xfrm>
            <a:off x="3090952" y="8848800"/>
            <a:ext cx="3887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비시각장애인이 구분하는 캔 음료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70178A-95D1-F633-0667-37ED17921C3D}"/>
              </a:ext>
            </a:extLst>
          </p:cNvPr>
          <p:cNvSpPr txBox="1"/>
          <p:nvPr/>
        </p:nvSpPr>
        <p:spPr>
          <a:xfrm>
            <a:off x="10124159" y="8848800"/>
            <a:ext cx="3733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시각장애인이 구분하는 캔 음료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A2CBCD-16EE-9DF8-2423-D2B45E6EA26B}"/>
              </a:ext>
            </a:extLst>
          </p:cNvPr>
          <p:cNvSpPr txBox="1"/>
          <p:nvPr/>
        </p:nvSpPr>
        <p:spPr>
          <a:xfrm>
            <a:off x="3962400" y="3097768"/>
            <a:ext cx="831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출처 </a:t>
            </a:r>
            <a:r>
              <a:rPr kumimoji="1" lang="en-US" altLang="ko-KR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:</a:t>
            </a:r>
            <a:r>
              <a:rPr kumimoji="1" lang="ko-KR" altLang="en-US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r>
              <a:rPr kumimoji="1" lang="pt-BR" altLang="ko-KR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https://</a:t>
            </a:r>
            <a:r>
              <a:rPr kumimoji="1" lang="pt-BR" altLang="ko-KR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www.hankookilbo.com</a:t>
            </a:r>
            <a:r>
              <a:rPr kumimoji="1" lang="pt-BR" altLang="ko-KR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/News/</a:t>
            </a:r>
            <a:r>
              <a:rPr kumimoji="1" lang="pt-BR" altLang="ko-KR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Read</a:t>
            </a:r>
            <a:r>
              <a:rPr kumimoji="1" lang="pt-BR" altLang="ko-KR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/201906121483734269</a:t>
            </a:r>
            <a:endParaRPr kumimoji="1" lang="ko-Kore-KR" altLang="en-US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0184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154000" y="0"/>
            <a:ext cx="1165028" cy="10285714"/>
            <a:chOff x="17120686" y="0"/>
            <a:chExt cx="1165028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120686" y="0"/>
              <a:ext cx="1165028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2642400"/>
            <a:ext cx="17120686" cy="7643265"/>
            <a:chOff x="0" y="2642449"/>
            <a:chExt cx="17120686" cy="764326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2642449"/>
              <a:ext cx="17120686" cy="764326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86031" y="2781300"/>
            <a:ext cx="2800316" cy="781707"/>
            <a:chOff x="1186031" y="6090133"/>
            <a:chExt cx="2800316" cy="781707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86031" y="6090133"/>
              <a:ext cx="2800316" cy="78170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87301" y="3467980"/>
            <a:ext cx="14804079" cy="6628520"/>
            <a:chOff x="1187302" y="6776813"/>
            <a:chExt cx="14147278" cy="2599132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87302" y="6776813"/>
              <a:ext cx="14147278" cy="2599132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1142857" y="1027822"/>
            <a:ext cx="865989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2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-12698" y="1802416"/>
            <a:ext cx="6438095" cy="28571"/>
            <a:chOff x="-12698" y="1802416"/>
            <a:chExt cx="6438095" cy="2857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-12698" y="1802416"/>
              <a:ext cx="6438095" cy="28571"/>
            </a:xfrm>
            <a:prstGeom prst="rect">
              <a:avLst/>
            </a:prstGeom>
          </p:spPr>
        </p:pic>
      </p:grpSp>
      <p:sp>
        <p:nvSpPr>
          <p:cNvPr id="48" name="Object 48"/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프로젝트 배경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1016" name="그룹 1016"/>
          <p:cNvGrpSpPr/>
          <p:nvPr/>
        </p:nvGrpSpPr>
        <p:grpSpPr>
          <a:xfrm>
            <a:off x="5045556" y="9518759"/>
            <a:ext cx="7236954" cy="28571"/>
            <a:chOff x="5045556" y="9518759"/>
            <a:chExt cx="7236954" cy="28571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045556" y="9518759"/>
              <a:ext cx="7236954" cy="28571"/>
            </a:xfrm>
            <a:prstGeom prst="rect">
              <a:avLst/>
            </a:prstGeom>
          </p:spPr>
        </p:pic>
      </p:grpSp>
      <p:sp>
        <p:nvSpPr>
          <p:cNvPr id="60" name="Object 60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kern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1200" kern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3</a:t>
            </a:r>
            <a:endParaRPr lang="en-US" altLang="ko-KR" sz="1200" kern="0" dirty="0">
              <a:solidFill>
                <a:srgbClr val="FFFFFF"/>
              </a:solidFill>
              <a:latin typeface="S-Core Dream 3 Light" pitchFamily="34" charset="0"/>
              <a:cs typeface="S-Core Dream 3 Light" pitchFamily="34" charset="0"/>
            </a:endParaRPr>
          </a:p>
        </p:txBody>
      </p:sp>
      <p:grpSp>
        <p:nvGrpSpPr>
          <p:cNvPr id="1017" name="그룹 1017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sp>
        <p:nvSpPr>
          <p:cNvPr id="64" name="Object 64"/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2" name="Object 11">
            <a:extLst>
              <a:ext uri="{FF2B5EF4-FFF2-40B4-BE49-F238E27FC236}">
                <a16:creationId xmlns:a16="http://schemas.microsoft.com/office/drawing/2014/main" id="{D2195FA3-E4F4-D78F-A46E-144E71AB7DD8}"/>
              </a:ext>
            </a:extLst>
          </p:cNvPr>
          <p:cNvSpPr txBox="1"/>
          <p:nvPr/>
        </p:nvSpPr>
        <p:spPr>
          <a:xfrm>
            <a:off x="421192" y="2912955"/>
            <a:ext cx="4329994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5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인터넷 기사 </a:t>
            </a:r>
            <a:r>
              <a:rPr lang="en-US" altLang="ko-KR" sz="25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2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9" name="Object 24">
            <a:extLst>
              <a:ext uri="{FF2B5EF4-FFF2-40B4-BE49-F238E27FC236}">
                <a16:creationId xmlns:a16="http://schemas.microsoft.com/office/drawing/2014/main" id="{49D43B94-E03B-210D-F881-29D7CBBC9E49}"/>
              </a:ext>
            </a:extLst>
          </p:cNvPr>
          <p:cNvSpPr txBox="1"/>
          <p:nvPr/>
        </p:nvSpPr>
        <p:spPr>
          <a:xfrm>
            <a:off x="2128200" y="9406979"/>
            <a:ext cx="11107459" cy="3847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제조 업체에서 점자 표기를 세분화한다면 좋겠지만 생산 라인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증가의 문제이기 때문에 현실적으로 한계가 있다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.</a:t>
            </a:r>
          </a:p>
        </p:txBody>
      </p:sp>
      <p:grpSp>
        <p:nvGrpSpPr>
          <p:cNvPr id="20" name="그룹 1007">
            <a:extLst>
              <a:ext uri="{FF2B5EF4-FFF2-40B4-BE49-F238E27FC236}">
                <a16:creationId xmlns:a16="http://schemas.microsoft.com/office/drawing/2014/main" id="{4F47B53A-41D4-75FC-0925-6718C716147D}"/>
              </a:ext>
            </a:extLst>
          </p:cNvPr>
          <p:cNvGrpSpPr/>
          <p:nvPr/>
        </p:nvGrpSpPr>
        <p:grpSpPr>
          <a:xfrm>
            <a:off x="1828800" y="9489779"/>
            <a:ext cx="163441" cy="163441"/>
            <a:chOff x="1997215" y="8360388"/>
            <a:chExt cx="163441" cy="163441"/>
          </a:xfrm>
        </p:grpSpPr>
        <p:pic>
          <p:nvPicPr>
            <p:cNvPr id="22" name="Object 25">
              <a:extLst>
                <a:ext uri="{FF2B5EF4-FFF2-40B4-BE49-F238E27FC236}">
                  <a16:creationId xmlns:a16="http://schemas.microsoft.com/office/drawing/2014/main" id="{2F51EFBF-0A66-9149-E732-B3F72C491F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3A2CBCD-16EE-9DF8-2423-D2B45E6EA26B}"/>
              </a:ext>
            </a:extLst>
          </p:cNvPr>
          <p:cNvSpPr txBox="1"/>
          <p:nvPr/>
        </p:nvSpPr>
        <p:spPr>
          <a:xfrm>
            <a:off x="3962400" y="3097768"/>
            <a:ext cx="6801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출처 </a:t>
            </a:r>
            <a:r>
              <a:rPr kumimoji="1" lang="en-US" altLang="ko-KR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:</a:t>
            </a:r>
            <a:r>
              <a:rPr kumimoji="1" lang="ko-KR" altLang="en-US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r>
              <a:rPr kumimoji="1" lang="pt-BR" altLang="ko-KR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https://</a:t>
            </a:r>
            <a:r>
              <a:rPr kumimoji="1" lang="pt-BR" altLang="ko-KR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jmagazine.joins.com</a:t>
            </a:r>
            <a:r>
              <a:rPr kumimoji="1" lang="pt-BR" altLang="ko-KR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/</a:t>
            </a:r>
            <a:r>
              <a:rPr kumimoji="1" lang="pt-BR" altLang="ko-KR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economist</a:t>
            </a:r>
            <a:r>
              <a:rPr kumimoji="1" lang="pt-BR" altLang="ko-KR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/</a:t>
            </a:r>
            <a:r>
              <a:rPr kumimoji="1" lang="pt-BR" altLang="ko-KR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view</a:t>
            </a:r>
            <a:r>
              <a:rPr kumimoji="1" lang="pt-BR" altLang="ko-KR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/333748</a:t>
            </a:r>
            <a:endParaRPr kumimoji="1" lang="ko-Kore-KR" altLang="en-US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55D1F2B-B6F3-76EB-3832-37E1EC686746}"/>
              </a:ext>
            </a:extLst>
          </p:cNvPr>
          <p:cNvGrpSpPr/>
          <p:nvPr/>
        </p:nvGrpSpPr>
        <p:grpSpPr>
          <a:xfrm>
            <a:off x="2286000" y="3758992"/>
            <a:ext cx="12535408" cy="4965908"/>
            <a:chOff x="2351497" y="3827886"/>
            <a:chExt cx="12535408" cy="4965908"/>
          </a:xfrm>
        </p:grpSpPr>
        <p:pic>
          <p:nvPicPr>
            <p:cNvPr id="1026" name="Picture 2" descr="점자 정보가 표기된 캔음료와 컵라면. 캔음료의 경우 옆면에 압력이 가해지면 내용물 변형 우려가 있어 뚜껑에 점자를 표기할 수 있다. /식품의약품안전처 제공">
              <a:extLst>
                <a:ext uri="{FF2B5EF4-FFF2-40B4-BE49-F238E27FC236}">
                  <a16:creationId xmlns:a16="http://schemas.microsoft.com/office/drawing/2014/main" id="{CCAC16D6-10A7-E633-7EF5-85D70F8F0CF0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1497" y="3833562"/>
              <a:ext cx="5388117" cy="49602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새우깡 너마저 가격 인상을&quot;…과자값 줄줄이 오르나 :: 공감언론 뉴시스통신사 ::">
              <a:extLst>
                <a:ext uri="{FF2B5EF4-FFF2-40B4-BE49-F238E27FC236}">
                  <a16:creationId xmlns:a16="http://schemas.microsoft.com/office/drawing/2014/main" id="{9D995C9B-7E9A-DD2F-BA22-5101DD6F49D8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97705" y="3827886"/>
              <a:ext cx="5389200" cy="496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F23B0C5-AFB6-B1F5-3501-0826A755150B}"/>
              </a:ext>
            </a:extLst>
          </p:cNvPr>
          <p:cNvSpPr txBox="1"/>
          <p:nvPr/>
        </p:nvSpPr>
        <p:spPr>
          <a:xfrm>
            <a:off x="2622765" y="8847440"/>
            <a:ext cx="4820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상품명이 길어질 경우 점자 표기 공간 부족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8F35DF-9FE3-2C71-B22B-A2582B44C8B4}"/>
              </a:ext>
            </a:extLst>
          </p:cNvPr>
          <p:cNvSpPr txBox="1"/>
          <p:nvPr/>
        </p:nvSpPr>
        <p:spPr>
          <a:xfrm>
            <a:off x="9827140" y="8847308"/>
            <a:ext cx="4599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포장지 재질 특성 상 점자 표기가 어려움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0190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142857" y="1027819"/>
            <a:ext cx="770062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3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7154000" y="0"/>
            <a:ext cx="1165028" cy="10285714"/>
            <a:chOff x="17120686" y="0"/>
            <a:chExt cx="1165028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120686" y="0"/>
              <a:ext cx="1165028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12698" y="1802416"/>
            <a:ext cx="10971429" cy="28571"/>
            <a:chOff x="-12698" y="1802416"/>
            <a:chExt cx="10971429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2698" y="1802416"/>
              <a:ext cx="10971429" cy="28571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817152" y="2014835"/>
            <a:ext cx="1249047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개발 환경 구성</a:t>
            </a:r>
            <a:endParaRPr lang="en-US" sz="24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4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0" y="2668348"/>
            <a:ext cx="17154000" cy="7639050"/>
            <a:chOff x="0" y="2642449"/>
            <a:chExt cx="16994059" cy="7639050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2642449"/>
              <a:ext cx="16994059" cy="7639050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12698" y="1802416"/>
            <a:ext cx="10971429" cy="28571"/>
            <a:chOff x="-12698" y="1802416"/>
            <a:chExt cx="10971429" cy="2857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2698" y="1802416"/>
              <a:ext cx="10971429" cy="2857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025195" y="6464082"/>
            <a:ext cx="15070297" cy="23791"/>
            <a:chOff x="1025195" y="6464082"/>
            <a:chExt cx="15070297" cy="23791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25195" y="6464082"/>
              <a:ext cx="15070297" cy="23791"/>
            </a:xfrm>
            <a:prstGeom prst="rect">
              <a:avLst/>
            </a:prstGeom>
          </p:spPr>
        </p:pic>
      </p:grpSp>
      <p:sp>
        <p:nvSpPr>
          <p:cNvPr id="28" name="Object 28"/>
          <p:cNvSpPr txBox="1"/>
          <p:nvPr/>
        </p:nvSpPr>
        <p:spPr>
          <a:xfrm>
            <a:off x="9696878" y="3393388"/>
            <a:ext cx="5056883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kern="0" spc="-100" dirty="0">
                <a:solidFill>
                  <a:srgbClr val="164F36"/>
                </a:solidFill>
                <a:latin typeface="S-Core Dream 5 Medium" pitchFamily="34" charset="0"/>
                <a:cs typeface="S-Core Dream 5 Medium" pitchFamily="34" charset="0"/>
              </a:rPr>
              <a:t>H/W</a:t>
            </a:r>
            <a:endParaRPr lang="en-US" dirty="0"/>
          </a:p>
        </p:txBody>
      </p:sp>
      <p:sp>
        <p:nvSpPr>
          <p:cNvPr id="29" name="Object 29"/>
          <p:cNvSpPr txBox="1"/>
          <p:nvPr/>
        </p:nvSpPr>
        <p:spPr>
          <a:xfrm>
            <a:off x="10898776" y="4220304"/>
            <a:ext cx="3254040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dirty="0">
                <a:solidFill>
                  <a:srgbClr val="242424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AMD Ryzen 5 3600</a:t>
            </a:r>
            <a:endParaRPr lang="en-US" sz="24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9696878" y="4201518"/>
            <a:ext cx="1140458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242424"/>
                </a:solidFill>
                <a:latin typeface="S-Core Dream 5 Medium" pitchFamily="34" charset="0"/>
              </a:rPr>
              <a:t>C P U</a:t>
            </a:r>
            <a:endParaRPr lang="en-US" sz="2400" dirty="0"/>
          </a:p>
        </p:txBody>
      </p:sp>
      <p:sp>
        <p:nvSpPr>
          <p:cNvPr id="31" name="Object 31"/>
          <p:cNvSpPr txBox="1"/>
          <p:nvPr/>
        </p:nvSpPr>
        <p:spPr>
          <a:xfrm>
            <a:off x="9696878" y="4747737"/>
            <a:ext cx="10501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242424"/>
                </a:solidFill>
                <a:latin typeface="S-Core Dream 5 Medium" pitchFamily="34" charset="0"/>
              </a:rPr>
              <a:t>R A M</a:t>
            </a:r>
            <a:endParaRPr lang="en-US" sz="2400" dirty="0"/>
          </a:p>
        </p:txBody>
      </p:sp>
      <p:sp>
        <p:nvSpPr>
          <p:cNvPr id="32" name="Object 32"/>
          <p:cNvSpPr txBox="1"/>
          <p:nvPr/>
        </p:nvSpPr>
        <p:spPr>
          <a:xfrm>
            <a:off x="10898776" y="4766792"/>
            <a:ext cx="3254040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600" dirty="0">
                <a:solidFill>
                  <a:srgbClr val="242424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삼성전자 </a:t>
            </a:r>
            <a:r>
              <a:rPr lang="en-US" altLang="ko-KR" sz="1600" dirty="0">
                <a:solidFill>
                  <a:srgbClr val="242424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DDR4 8G * 2</a:t>
            </a:r>
            <a:endParaRPr lang="en-US" sz="24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9696878" y="5301670"/>
            <a:ext cx="114046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242424"/>
                </a:solidFill>
                <a:latin typeface="S-Core Dream 5 Medium" pitchFamily="34" charset="0"/>
              </a:rPr>
              <a:t>G P U</a:t>
            </a:r>
            <a:endParaRPr lang="en-US" sz="2400" dirty="0"/>
          </a:p>
        </p:txBody>
      </p:sp>
      <p:sp>
        <p:nvSpPr>
          <p:cNvPr id="34" name="Object 34"/>
          <p:cNvSpPr txBox="1"/>
          <p:nvPr/>
        </p:nvSpPr>
        <p:spPr>
          <a:xfrm>
            <a:off x="10898776" y="5320725"/>
            <a:ext cx="325404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dirty="0">
                <a:solidFill>
                  <a:srgbClr val="242424"/>
                </a:solidFill>
                <a:latin typeface="S-Core Dream 3 Light" pitchFamily="34" charset="0"/>
              </a:rPr>
              <a:t>NVIDIA GeForce GTX 1660 SUPER OC D6 6GB</a:t>
            </a:r>
            <a:endParaRPr lang="en-US" sz="2400" dirty="0"/>
          </a:p>
        </p:txBody>
      </p:sp>
      <p:sp>
        <p:nvSpPr>
          <p:cNvPr id="41" name="Object 41"/>
          <p:cNvSpPr txBox="1"/>
          <p:nvPr/>
        </p:nvSpPr>
        <p:spPr>
          <a:xfrm>
            <a:off x="3178620" y="6896100"/>
            <a:ext cx="4488139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500" kern="0" spc="-100" dirty="0">
                <a:solidFill>
                  <a:srgbClr val="164F36"/>
                </a:solidFill>
                <a:latin typeface="S-Core Dream 5 Medium" pitchFamily="34" charset="0"/>
                <a:cs typeface="S-Core Dream 5 Medium" pitchFamily="34" charset="0"/>
              </a:rPr>
              <a:t>S/W</a:t>
            </a:r>
            <a:endParaRPr lang="en-US" dirty="0"/>
          </a:p>
        </p:txBody>
      </p:sp>
      <p:sp>
        <p:nvSpPr>
          <p:cNvPr id="43" name="Object 43"/>
          <p:cNvSpPr txBox="1"/>
          <p:nvPr/>
        </p:nvSpPr>
        <p:spPr>
          <a:xfrm>
            <a:off x="2678797" y="7679075"/>
            <a:ext cx="3254040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600" dirty="0">
                <a:solidFill>
                  <a:srgbClr val="242424"/>
                </a:solidFill>
                <a:latin typeface="S-Core Dream 3 Light" pitchFamily="34" charset="0"/>
              </a:rPr>
              <a:t>Ubuntu 18.04.6 LTS</a:t>
            </a:r>
            <a:endParaRPr lang="en-US" sz="2400" dirty="0"/>
          </a:p>
        </p:txBody>
      </p:sp>
      <p:sp>
        <p:nvSpPr>
          <p:cNvPr id="44" name="Object 44"/>
          <p:cNvSpPr txBox="1"/>
          <p:nvPr/>
        </p:nvSpPr>
        <p:spPr>
          <a:xfrm>
            <a:off x="6526297" y="7656500"/>
            <a:ext cx="1140458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>
                <a:solidFill>
                  <a:srgbClr val="242424"/>
                </a:solidFill>
                <a:latin typeface="S-Core Dream 5 Medium" pitchFamily="34" charset="0"/>
                <a:cs typeface="S-Core Dream 5 Medium" pitchFamily="34" charset="0"/>
              </a:rPr>
              <a:t>O    S</a:t>
            </a:r>
            <a:endParaRPr lang="en-US" sz="2400" dirty="0"/>
          </a:p>
        </p:txBody>
      </p:sp>
      <p:sp>
        <p:nvSpPr>
          <p:cNvPr id="45" name="Object 45"/>
          <p:cNvSpPr txBox="1"/>
          <p:nvPr/>
        </p:nvSpPr>
        <p:spPr>
          <a:xfrm>
            <a:off x="6616610" y="8039100"/>
            <a:ext cx="10501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>
                <a:solidFill>
                  <a:srgbClr val="242424"/>
                </a:solidFill>
                <a:latin typeface="S-Core Dream 5 Medium" pitchFamily="34" charset="0"/>
              </a:rPr>
              <a:t>Python</a:t>
            </a:r>
            <a:endParaRPr lang="en-US" sz="2400" dirty="0"/>
          </a:p>
        </p:txBody>
      </p:sp>
      <p:sp>
        <p:nvSpPr>
          <p:cNvPr id="46" name="Object 46"/>
          <p:cNvSpPr txBox="1"/>
          <p:nvPr/>
        </p:nvSpPr>
        <p:spPr>
          <a:xfrm>
            <a:off x="2678797" y="8061675"/>
            <a:ext cx="3254040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600" dirty="0">
                <a:solidFill>
                  <a:srgbClr val="242424"/>
                </a:solidFill>
                <a:latin typeface="S-Core Dream 3 Light" pitchFamily="34" charset="0"/>
              </a:rPr>
              <a:t>3.9.1</a:t>
            </a:r>
            <a:endParaRPr lang="en-US" sz="2400" dirty="0"/>
          </a:p>
        </p:txBody>
      </p:sp>
      <p:sp>
        <p:nvSpPr>
          <p:cNvPr id="47" name="Object 47"/>
          <p:cNvSpPr txBox="1"/>
          <p:nvPr/>
        </p:nvSpPr>
        <p:spPr>
          <a:xfrm>
            <a:off x="6178809" y="8449000"/>
            <a:ext cx="1487948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>
                <a:solidFill>
                  <a:srgbClr val="242424"/>
                </a:solidFill>
                <a:latin typeface="S-Core Dream 5 Medium" pitchFamily="34" charset="0"/>
              </a:rPr>
              <a:t>TensorFlow</a:t>
            </a:r>
            <a:endParaRPr lang="en-US" sz="2400" dirty="0"/>
          </a:p>
        </p:txBody>
      </p:sp>
      <p:sp>
        <p:nvSpPr>
          <p:cNvPr id="48" name="Object 48"/>
          <p:cNvSpPr txBox="1"/>
          <p:nvPr/>
        </p:nvSpPr>
        <p:spPr>
          <a:xfrm>
            <a:off x="2678797" y="8471574"/>
            <a:ext cx="3254040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600" dirty="0">
                <a:solidFill>
                  <a:srgbClr val="242424"/>
                </a:solidFill>
                <a:latin typeface="S-Core Dream 3 Light" pitchFamily="34" charset="0"/>
              </a:rPr>
              <a:t>2.8.0</a:t>
            </a:r>
            <a:endParaRPr lang="en-US" sz="2400" dirty="0"/>
          </a:p>
        </p:txBody>
      </p:sp>
      <p:sp>
        <p:nvSpPr>
          <p:cNvPr id="49" name="Object 49"/>
          <p:cNvSpPr txBox="1"/>
          <p:nvPr/>
        </p:nvSpPr>
        <p:spPr>
          <a:xfrm>
            <a:off x="6418863" y="8877300"/>
            <a:ext cx="124789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>
                <a:solidFill>
                  <a:srgbClr val="242424"/>
                </a:solidFill>
                <a:latin typeface="S-Core Dream 5 Medium" pitchFamily="34" charset="0"/>
              </a:rPr>
              <a:t>CUDA</a:t>
            </a:r>
            <a:endParaRPr lang="en-US" sz="2400" dirty="0"/>
          </a:p>
        </p:txBody>
      </p:sp>
      <p:sp>
        <p:nvSpPr>
          <p:cNvPr id="50" name="Object 50"/>
          <p:cNvSpPr txBox="1"/>
          <p:nvPr/>
        </p:nvSpPr>
        <p:spPr>
          <a:xfrm>
            <a:off x="1524000" y="8877300"/>
            <a:ext cx="4408830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600" dirty="0">
                <a:solidFill>
                  <a:srgbClr val="242424"/>
                </a:solidFill>
                <a:latin typeface="S-Core Dream 3 Light" pitchFamily="34" charset="0"/>
                <a:cs typeface="S-Core Dream 3 Light" pitchFamily="34" charset="0"/>
              </a:rPr>
              <a:t>11.3</a:t>
            </a:r>
          </a:p>
        </p:txBody>
      </p:sp>
      <p:grpSp>
        <p:nvGrpSpPr>
          <p:cNvPr id="1010" name="그룹 1010"/>
          <p:cNvGrpSpPr/>
          <p:nvPr/>
        </p:nvGrpSpPr>
        <p:grpSpPr>
          <a:xfrm>
            <a:off x="3008102" y="7486627"/>
            <a:ext cx="4658657" cy="23791"/>
            <a:chOff x="3008102" y="7654052"/>
            <a:chExt cx="4658657" cy="23791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008102" y="7654052"/>
              <a:ext cx="4658657" cy="2379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9696878" y="3993308"/>
            <a:ext cx="4658657" cy="23791"/>
            <a:chOff x="9696878" y="4145708"/>
            <a:chExt cx="4658657" cy="23791"/>
          </a:xfrm>
        </p:grpSpPr>
        <p:pic>
          <p:nvPicPr>
            <p:cNvPr id="57" name="Object 5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696878" y="4145708"/>
              <a:ext cx="4658657" cy="23791"/>
            </a:xfrm>
            <a:prstGeom prst="rect">
              <a:avLst/>
            </a:prstGeom>
          </p:spPr>
        </p:pic>
      </p:grpSp>
      <p:sp>
        <p:nvSpPr>
          <p:cNvPr id="2" name="Object 64">
            <a:extLst>
              <a:ext uri="{FF2B5EF4-FFF2-40B4-BE49-F238E27FC236}">
                <a16:creationId xmlns:a16="http://schemas.microsoft.com/office/drawing/2014/main" id="{7E4A2B74-0C00-544E-BE35-55A6FD8899C2}"/>
              </a:ext>
            </a:extLst>
          </p:cNvPr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6" name="Object 48">
            <a:extLst>
              <a:ext uri="{FF2B5EF4-FFF2-40B4-BE49-F238E27FC236}">
                <a16:creationId xmlns:a16="http://schemas.microsoft.com/office/drawing/2014/main" id="{2DB8BE9E-761B-A544-279E-1D4E42F81659}"/>
              </a:ext>
            </a:extLst>
          </p:cNvPr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사용 기술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1698A1E-AEC1-242D-0D15-183057600AF0}"/>
              </a:ext>
            </a:extLst>
          </p:cNvPr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800" y="3189600"/>
            <a:ext cx="6051600" cy="2836800"/>
          </a:xfrm>
          <a:prstGeom prst="rect">
            <a:avLst/>
          </a:prstGeom>
        </p:spPr>
      </p:pic>
      <p:sp>
        <p:nvSpPr>
          <p:cNvPr id="14" name="Object 49">
            <a:extLst>
              <a:ext uri="{FF2B5EF4-FFF2-40B4-BE49-F238E27FC236}">
                <a16:creationId xmlns:a16="http://schemas.microsoft.com/office/drawing/2014/main" id="{94571083-81E2-05A1-3727-BB60491B3443}"/>
              </a:ext>
            </a:extLst>
          </p:cNvPr>
          <p:cNvSpPr txBox="1"/>
          <p:nvPr/>
        </p:nvSpPr>
        <p:spPr>
          <a:xfrm>
            <a:off x="6418863" y="9269968"/>
            <a:ext cx="124789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>
                <a:solidFill>
                  <a:srgbClr val="242424"/>
                </a:solidFill>
                <a:latin typeface="S-Core Dream 5 Medium" pitchFamily="34" charset="0"/>
              </a:rPr>
              <a:t>IDE</a:t>
            </a:r>
            <a:endParaRPr lang="en-US" dirty="0"/>
          </a:p>
        </p:txBody>
      </p:sp>
      <p:sp>
        <p:nvSpPr>
          <p:cNvPr id="15" name="Object 50">
            <a:extLst>
              <a:ext uri="{FF2B5EF4-FFF2-40B4-BE49-F238E27FC236}">
                <a16:creationId xmlns:a16="http://schemas.microsoft.com/office/drawing/2014/main" id="{313E7564-C8C0-7291-3D6F-AD0EEA2C5DE1}"/>
              </a:ext>
            </a:extLst>
          </p:cNvPr>
          <p:cNvSpPr txBox="1"/>
          <p:nvPr/>
        </p:nvSpPr>
        <p:spPr>
          <a:xfrm>
            <a:off x="1524000" y="9269968"/>
            <a:ext cx="4408830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600" dirty="0">
                <a:solidFill>
                  <a:srgbClr val="242424"/>
                </a:solidFill>
                <a:latin typeface="S-Core Dream 3 Light" pitchFamily="34" charset="0"/>
                <a:cs typeface="S-Core Dream 3 Light" pitchFamily="34" charset="0"/>
              </a:rPr>
              <a:t>Android Studio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1EFE7AF-ABE6-B53C-2163-D0E6610805B2}"/>
              </a:ext>
            </a:extLst>
          </p:cNvPr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000" y="6710400"/>
            <a:ext cx="6051600" cy="28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132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154000" y="0"/>
            <a:ext cx="1165028" cy="10285714"/>
            <a:chOff x="17120686" y="0"/>
            <a:chExt cx="1165028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120686" y="0"/>
              <a:ext cx="1165028" cy="1028571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142857" y="1027819"/>
            <a:ext cx="770062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3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-12698" y="1802416"/>
            <a:ext cx="10971429" cy="28571"/>
            <a:chOff x="-12698" y="1802416"/>
            <a:chExt cx="10971429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2698" y="1802416"/>
              <a:ext cx="10971429" cy="28571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5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12698" y="1802416"/>
            <a:ext cx="11426199" cy="28571"/>
            <a:chOff x="-12698" y="1802416"/>
            <a:chExt cx="11426199" cy="28571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12698" y="1802416"/>
              <a:ext cx="11426199" cy="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0" y="2642449"/>
            <a:ext cx="17120686" cy="7643265"/>
            <a:chOff x="0" y="2642449"/>
            <a:chExt cx="17120686" cy="7643265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2642449"/>
              <a:ext cx="17120686" cy="7643265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63808" y="4786657"/>
            <a:ext cx="3443906" cy="4108525"/>
            <a:chOff x="1163808" y="4786657"/>
            <a:chExt cx="3443906" cy="4108525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63808" y="4786657"/>
              <a:ext cx="3443906" cy="4108525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501541" y="5829076"/>
            <a:ext cx="4768440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kern="0" spc="-100" dirty="0">
                <a:solidFill>
                  <a:srgbClr val="242424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이미지 데이터 </a:t>
            </a:r>
            <a:r>
              <a:rPr lang="ko-KR" altLang="en-US" sz="2400" kern="0" spc="-100" dirty="0" err="1">
                <a:solidFill>
                  <a:srgbClr val="242424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크롤링</a:t>
            </a:r>
            <a:endParaRPr lang="en-US" sz="2400" kern="0" spc="-100" dirty="0">
              <a:solidFill>
                <a:srgbClr val="242424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pPr algn="ctr"/>
            <a:r>
              <a:rPr lang="en-US" sz="24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 배리어프리 키오스크 제작 </a:t>
            </a:r>
            <a:endParaRPr lang="en-US" sz="20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800516" y="7134108"/>
            <a:ext cx="4170490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Selenium</a:t>
            </a:r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과</a:t>
            </a:r>
            <a:endParaRPr lang="en-US" altLang="ko-KR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pPr algn="ctr"/>
            <a:r>
              <a:rPr lang="en-US" altLang="ko-KR" kern="0" spc="-100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BeautifulSoup</a:t>
            </a:r>
            <a:r>
              <a:rPr lang="en-US" altLang="ko-KR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</a:t>
            </a:r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패키지를 통해</a:t>
            </a:r>
            <a:endParaRPr lang="en-US" altLang="ko-KR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pPr algn="ctr"/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구글 이미지에서</a:t>
            </a:r>
            <a:endParaRPr lang="en-US" altLang="ko-KR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pPr algn="ctr"/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캔 음료 이미지를 </a:t>
            </a:r>
            <a:r>
              <a:rPr lang="ko-KR" altLang="en-US" kern="0" spc="-100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크롤링</a:t>
            </a:r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</a:t>
            </a:r>
            <a:endParaRPr lang="en-US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1469532" y="6785551"/>
            <a:ext cx="2832458" cy="27115"/>
            <a:chOff x="1469532" y="6785551"/>
            <a:chExt cx="2832458" cy="27115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469532" y="6785551"/>
              <a:ext cx="2832458" cy="27115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2142365" y="4043261"/>
            <a:ext cx="1486792" cy="1486792"/>
            <a:chOff x="2142365" y="4043261"/>
            <a:chExt cx="1486792" cy="1486792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142365" y="4043261"/>
              <a:ext cx="1486792" cy="1486792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8729917" y="4786657"/>
            <a:ext cx="3443906" cy="4108525"/>
            <a:chOff x="8729917" y="4786657"/>
            <a:chExt cx="3443906" cy="4108525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8729917" y="4786657"/>
              <a:ext cx="3443906" cy="4108525"/>
            </a:xfrm>
            <a:prstGeom prst="rect">
              <a:avLst/>
            </a:prstGeom>
          </p:spPr>
        </p:pic>
      </p:grpSp>
      <p:sp>
        <p:nvSpPr>
          <p:cNvPr id="39" name="Object 39"/>
          <p:cNvSpPr txBox="1"/>
          <p:nvPr/>
        </p:nvSpPr>
        <p:spPr>
          <a:xfrm>
            <a:off x="7968295" y="5829076"/>
            <a:ext cx="4967145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kern="0" spc="-100" dirty="0">
                <a:solidFill>
                  <a:srgbClr val="242424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유사 이미지 추출</a:t>
            </a:r>
            <a:endParaRPr lang="en-US" sz="2400" kern="0" spc="-100" dirty="0">
              <a:solidFill>
                <a:srgbClr val="242424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pPr algn="ctr"/>
            <a:r>
              <a:rPr lang="en-US" sz="24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 배리어프리 영화 필수 상영 </a:t>
            </a:r>
            <a:endParaRPr lang="en-US" sz="20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8366624" y="7134108"/>
            <a:ext cx="4170490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타겟 이미지와 유사하지 않은</a:t>
            </a:r>
            <a:endParaRPr lang="en-US" altLang="ko-KR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 algn="ctr"/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이미지는 학습에 방해요인이</a:t>
            </a:r>
            <a:endParaRPr lang="en-US" altLang="ko-KR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 algn="ctr"/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될 수 있으므로</a:t>
            </a:r>
            <a:endParaRPr lang="en-US" altLang="ko-KR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 algn="ctr"/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유사한 이미지만 추출</a:t>
            </a:r>
            <a:endParaRPr lang="en-US" altLang="ko-KR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1011" name="그룹 1011"/>
          <p:cNvGrpSpPr/>
          <p:nvPr/>
        </p:nvGrpSpPr>
        <p:grpSpPr>
          <a:xfrm>
            <a:off x="9019618" y="6785551"/>
            <a:ext cx="2832458" cy="27115"/>
            <a:chOff x="9019618" y="6785551"/>
            <a:chExt cx="2832458" cy="27115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019618" y="6785551"/>
              <a:ext cx="2832458" cy="27115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9708474" y="4043261"/>
            <a:ext cx="1486792" cy="1486792"/>
            <a:chOff x="9708474" y="4043261"/>
            <a:chExt cx="1486792" cy="1486792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708474" y="4043261"/>
              <a:ext cx="1486792" cy="1486792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4946863" y="4803677"/>
            <a:ext cx="3443906" cy="4091505"/>
            <a:chOff x="4946863" y="4803677"/>
            <a:chExt cx="3443906" cy="4091505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4946863" y="4803677"/>
              <a:ext cx="3443906" cy="4091505"/>
            </a:xfrm>
            <a:prstGeom prst="rect">
              <a:avLst/>
            </a:prstGeom>
          </p:spPr>
        </p:pic>
      </p:grpSp>
      <p:sp>
        <p:nvSpPr>
          <p:cNvPr id="53" name="Object 53"/>
          <p:cNvSpPr txBox="1"/>
          <p:nvPr/>
        </p:nvSpPr>
        <p:spPr>
          <a:xfrm>
            <a:off x="4185238" y="5829076"/>
            <a:ext cx="4967145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kern="0" spc="-100" dirty="0">
                <a:solidFill>
                  <a:srgbClr val="242424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중복 이미지 제거</a:t>
            </a:r>
            <a:endParaRPr lang="en-US" sz="2400" kern="0" spc="-100" dirty="0">
              <a:solidFill>
                <a:srgbClr val="242424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pPr algn="ctr"/>
            <a:r>
              <a:rPr lang="en-US" sz="24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 검색 어플리케이션 개발 </a:t>
            </a:r>
            <a:endParaRPr lang="en-US" sz="20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4583568" y="7134108"/>
            <a:ext cx="4170490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이미지 학습 단계에서</a:t>
            </a:r>
            <a:endParaRPr lang="en-US" altLang="ko-KR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5 Medium" pitchFamily="34" charset="0"/>
            </a:endParaRPr>
          </a:p>
          <a:p>
            <a:pPr algn="ctr"/>
            <a:r>
              <a:rPr lang="ko-KR" altLang="en-US" kern="0" spc="-100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과적합</a:t>
            </a:r>
            <a:r>
              <a:rPr lang="en-US" altLang="ko-KR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(Overfitting)</a:t>
            </a:r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을</a:t>
            </a:r>
            <a:endParaRPr lang="en-US" altLang="ko-KR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5 Medium" pitchFamily="34" charset="0"/>
            </a:endParaRPr>
          </a:p>
          <a:p>
            <a:pPr algn="ctr"/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방지하고자 중복되는</a:t>
            </a:r>
            <a:endParaRPr lang="en-US" altLang="ko-KR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5 Medium" pitchFamily="34" charset="0"/>
            </a:endParaRPr>
          </a:p>
          <a:p>
            <a:pPr algn="ctr"/>
            <a:r>
              <a:rPr lang="ko-KR" altLang="en-US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5 Medium" pitchFamily="34" charset="0"/>
              </a:rPr>
              <a:t>이미지를 제거</a:t>
            </a:r>
            <a:endParaRPr lang="en-US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5 Medium" pitchFamily="34" charset="0"/>
            </a:endParaRPr>
          </a:p>
        </p:txBody>
      </p:sp>
      <p:grpSp>
        <p:nvGrpSpPr>
          <p:cNvPr id="1015" name="그룹 1015"/>
          <p:cNvGrpSpPr/>
          <p:nvPr/>
        </p:nvGrpSpPr>
        <p:grpSpPr>
          <a:xfrm>
            <a:off x="5236563" y="6785551"/>
            <a:ext cx="2832458" cy="27115"/>
            <a:chOff x="5236563" y="6785551"/>
            <a:chExt cx="2832458" cy="27115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236563" y="6785551"/>
              <a:ext cx="2832458" cy="27115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5925420" y="4043261"/>
            <a:ext cx="1486792" cy="1486792"/>
            <a:chOff x="5925420" y="4043261"/>
            <a:chExt cx="1486792" cy="1486792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5925420" y="4043261"/>
              <a:ext cx="1486792" cy="1486792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2512972" y="4776377"/>
            <a:ext cx="3443906" cy="4101785"/>
            <a:chOff x="12512972" y="4776377"/>
            <a:chExt cx="3443906" cy="4101785"/>
          </a:xfrm>
        </p:grpSpPr>
        <p:pic>
          <p:nvPicPr>
            <p:cNvPr id="65" name="Object 64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2512972" y="4776377"/>
              <a:ext cx="3443906" cy="4101785"/>
            </a:xfrm>
            <a:prstGeom prst="rect">
              <a:avLst/>
            </a:prstGeom>
          </p:spPr>
        </p:pic>
      </p:grpSp>
      <p:sp>
        <p:nvSpPr>
          <p:cNvPr id="67" name="Object 67"/>
          <p:cNvSpPr txBox="1"/>
          <p:nvPr/>
        </p:nvSpPr>
        <p:spPr>
          <a:xfrm>
            <a:off x="11868442" y="5829067"/>
            <a:ext cx="4732965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kern="0" spc="-100" dirty="0">
                <a:solidFill>
                  <a:srgbClr val="242424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이미지 증강</a:t>
            </a:r>
            <a:endParaRPr lang="en-US" sz="2400" kern="0" spc="-100" dirty="0">
              <a:solidFill>
                <a:srgbClr val="242424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pPr algn="ctr"/>
            <a:r>
              <a:rPr lang="en-US" sz="24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 음성으로 직접 음식 주문 </a:t>
            </a:r>
            <a:endParaRPr lang="en-US" sz="20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12149719" y="7134108"/>
            <a:ext cx="4170490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부족한 데이터셋을</a:t>
            </a:r>
            <a:endParaRPr lang="en-US" altLang="ko-KR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 algn="ctr"/>
            <a:r>
              <a:rPr lang="ko-KR" altLang="en-US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보완하기 위해</a:t>
            </a:r>
            <a:endParaRPr lang="en-US" altLang="ko-KR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 algn="ctr"/>
            <a:r>
              <a:rPr lang="en-US" dirty="0" err="1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Keras</a:t>
            </a:r>
            <a:r>
              <a:rPr lang="ko-KR" altLang="en-US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패키지를 이용하여</a:t>
            </a:r>
            <a:endParaRPr lang="en-US" altLang="ko-KR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 algn="ctr"/>
            <a:r>
              <a:rPr lang="ko-KR" altLang="en-US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이미지 증강</a:t>
            </a:r>
            <a:endParaRPr lang="en-US" altLang="ko-KR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1019" name="그룹 1019"/>
          <p:cNvGrpSpPr/>
          <p:nvPr/>
        </p:nvGrpSpPr>
        <p:grpSpPr>
          <a:xfrm>
            <a:off x="12802672" y="6785551"/>
            <a:ext cx="2832458" cy="27115"/>
            <a:chOff x="12802672" y="6785551"/>
            <a:chExt cx="2832458" cy="27115"/>
          </a:xfrm>
        </p:grpSpPr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802672" y="6785551"/>
              <a:ext cx="2832458" cy="27115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3491529" y="4032981"/>
            <a:ext cx="1486792" cy="1486792"/>
            <a:chOff x="13491529" y="4032981"/>
            <a:chExt cx="1486792" cy="1486792"/>
          </a:xfrm>
        </p:grpSpPr>
        <p:pic>
          <p:nvPicPr>
            <p:cNvPr id="73" name="Object 7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3491529" y="4032981"/>
              <a:ext cx="1486792" cy="1486792"/>
            </a:xfrm>
            <a:prstGeom prst="rect">
              <a:avLst/>
            </a:prstGeom>
          </p:spPr>
        </p:pic>
      </p:grpSp>
      <p:sp>
        <p:nvSpPr>
          <p:cNvPr id="2" name="Object 64">
            <a:extLst>
              <a:ext uri="{FF2B5EF4-FFF2-40B4-BE49-F238E27FC236}">
                <a16:creationId xmlns:a16="http://schemas.microsoft.com/office/drawing/2014/main" id="{568A012B-E104-EC26-FE8E-A73B0BF725BD}"/>
              </a:ext>
            </a:extLst>
          </p:cNvPr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4" name="Object 48">
            <a:extLst>
              <a:ext uri="{FF2B5EF4-FFF2-40B4-BE49-F238E27FC236}">
                <a16:creationId xmlns:a16="http://schemas.microsoft.com/office/drawing/2014/main" id="{AA561DA2-4B99-3299-6530-CF679136BD47}"/>
              </a:ext>
            </a:extLst>
          </p:cNvPr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사용 기술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57C2CF1C-E5D8-55E4-C8FF-14659A6DE234}"/>
              </a:ext>
            </a:extLst>
          </p:cNvPr>
          <p:cNvSpPr txBox="1"/>
          <p:nvPr/>
        </p:nvSpPr>
        <p:spPr>
          <a:xfrm>
            <a:off x="1817152" y="2014835"/>
            <a:ext cx="1249047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이미지 데이터</a:t>
            </a:r>
            <a:r>
              <a:rPr lang="en-US" altLang="ko-KR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r>
              <a:rPr lang="ko-KR" altLang="en-US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수집</a:t>
            </a:r>
            <a:r>
              <a:rPr lang="en-US" altLang="ko-KR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,</a:t>
            </a:r>
            <a:r>
              <a:rPr lang="ko-KR" altLang="en-US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정제</a:t>
            </a:r>
            <a:r>
              <a:rPr lang="en-US" altLang="ko-KR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,</a:t>
            </a:r>
            <a:r>
              <a:rPr lang="ko-KR" altLang="en-US" sz="2400" kern="0" spc="-100" dirty="0">
                <a:solidFill>
                  <a:srgbClr val="9E9E9E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증강</a:t>
            </a:r>
            <a:endParaRPr lang="en-US" sz="24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6E80310-E96C-7E84-6345-CCFA53802EA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8400" y="4381500"/>
            <a:ext cx="811799" cy="811799"/>
          </a:xfrm>
          <a:prstGeom prst="rect">
            <a:avLst/>
          </a:prstGeom>
          <a:ln>
            <a:noFill/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AD8DAC7-497C-175D-DA06-43C17C5936F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00" y="4398901"/>
            <a:ext cx="820799" cy="82079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B5C01A8-C0A9-342D-B9CD-D36987C8E4E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4398901"/>
            <a:ext cx="820799" cy="82079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ADE6441E-2594-7356-B12F-EFB8DB564DC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4350950"/>
            <a:ext cx="899953" cy="89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64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2642400"/>
            <a:ext cx="17120686" cy="7643265"/>
            <a:chOff x="-149520" y="2613829"/>
            <a:chExt cx="17120686" cy="764326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9520" y="2613829"/>
              <a:ext cx="17120686" cy="7643265"/>
            </a:xfrm>
            <a:prstGeom prst="rect">
              <a:avLst/>
            </a:prstGeom>
          </p:spPr>
        </p:pic>
      </p:grpSp>
      <p:pic>
        <p:nvPicPr>
          <p:cNvPr id="57" name="Object 2">
            <a:extLst>
              <a:ext uri="{FF2B5EF4-FFF2-40B4-BE49-F238E27FC236}">
                <a16:creationId xmlns:a16="http://schemas.microsoft.com/office/drawing/2014/main" id="{AF05BEE4-D60B-2B37-2F3F-D19EB14415AF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154000" y="0"/>
            <a:ext cx="1165028" cy="10285714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6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-12698" y="1802416"/>
            <a:ext cx="8573041" cy="28571"/>
            <a:chOff x="-12698" y="1802416"/>
            <a:chExt cx="8573041" cy="28571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12698" y="1802416"/>
              <a:ext cx="8573041" cy="28571"/>
            </a:xfrm>
            <a:prstGeom prst="rect">
              <a:avLst/>
            </a:prstGeom>
          </p:spPr>
        </p:pic>
      </p:grpSp>
      <p:sp>
        <p:nvSpPr>
          <p:cNvPr id="82" name="Object 82"/>
          <p:cNvSpPr txBox="1"/>
          <p:nvPr/>
        </p:nvSpPr>
        <p:spPr>
          <a:xfrm>
            <a:off x="1142857" y="1027819"/>
            <a:ext cx="818809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3</a:t>
            </a:r>
            <a:endParaRPr lang="en-US" dirty="0"/>
          </a:p>
        </p:txBody>
      </p:sp>
      <p:sp>
        <p:nvSpPr>
          <p:cNvPr id="2" name="Object 64">
            <a:extLst>
              <a:ext uri="{FF2B5EF4-FFF2-40B4-BE49-F238E27FC236}">
                <a16:creationId xmlns:a16="http://schemas.microsoft.com/office/drawing/2014/main" id="{78EBE5F0-33AD-9DA7-8014-A3924ABFC2F7}"/>
              </a:ext>
            </a:extLst>
          </p:cNvPr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4" name="Object 48">
            <a:extLst>
              <a:ext uri="{FF2B5EF4-FFF2-40B4-BE49-F238E27FC236}">
                <a16:creationId xmlns:a16="http://schemas.microsoft.com/office/drawing/2014/main" id="{3D1386D2-4424-A291-53AF-8F388FA72DA3}"/>
              </a:ext>
            </a:extLst>
          </p:cNvPr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사용 기술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29" name="그룹 1004">
            <a:extLst>
              <a:ext uri="{FF2B5EF4-FFF2-40B4-BE49-F238E27FC236}">
                <a16:creationId xmlns:a16="http://schemas.microsoft.com/office/drawing/2014/main" id="{E529D259-EB3C-2806-6129-C9F9A87B14DE}"/>
              </a:ext>
            </a:extLst>
          </p:cNvPr>
          <p:cNvGrpSpPr/>
          <p:nvPr/>
        </p:nvGrpSpPr>
        <p:grpSpPr>
          <a:xfrm>
            <a:off x="421193" y="2912955"/>
            <a:ext cx="16247472" cy="7182625"/>
            <a:chOff x="1187302" y="6776813"/>
            <a:chExt cx="14147278" cy="2599132"/>
          </a:xfrm>
        </p:grpSpPr>
        <p:pic>
          <p:nvPicPr>
            <p:cNvPr id="30" name="Object 12">
              <a:extLst>
                <a:ext uri="{FF2B5EF4-FFF2-40B4-BE49-F238E27FC236}">
                  <a16:creationId xmlns:a16="http://schemas.microsoft.com/office/drawing/2014/main" id="{674FDB23-CDCA-6C48-0B2B-D2DF62FC3E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87302" y="6776813"/>
              <a:ext cx="14147278" cy="2599132"/>
            </a:xfrm>
            <a:prstGeom prst="rect">
              <a:avLst/>
            </a:prstGeom>
          </p:spPr>
        </p:pic>
      </p:grpSp>
      <p:sp>
        <p:nvSpPr>
          <p:cNvPr id="32" name="Object 24">
            <a:extLst>
              <a:ext uri="{FF2B5EF4-FFF2-40B4-BE49-F238E27FC236}">
                <a16:creationId xmlns:a16="http://schemas.microsoft.com/office/drawing/2014/main" id="{2DDE47CD-A85C-A606-4733-3475CAAA853F}"/>
              </a:ext>
            </a:extLst>
          </p:cNvPr>
          <p:cNvSpPr txBox="1"/>
          <p:nvPr/>
        </p:nvSpPr>
        <p:spPr>
          <a:xfrm>
            <a:off x="11043600" y="3390900"/>
            <a:ext cx="4806001" cy="3847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OpenCV 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패키지 사용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33" name="그룹 1007">
            <a:extLst>
              <a:ext uri="{FF2B5EF4-FFF2-40B4-BE49-F238E27FC236}">
                <a16:creationId xmlns:a16="http://schemas.microsoft.com/office/drawing/2014/main" id="{7E4F9FBF-D688-A6F2-FF17-5A232480843A}"/>
              </a:ext>
            </a:extLst>
          </p:cNvPr>
          <p:cNvGrpSpPr/>
          <p:nvPr/>
        </p:nvGrpSpPr>
        <p:grpSpPr>
          <a:xfrm>
            <a:off x="10744200" y="3469410"/>
            <a:ext cx="163441" cy="163441"/>
            <a:chOff x="1997215" y="8360388"/>
            <a:chExt cx="163441" cy="163441"/>
          </a:xfrm>
        </p:grpSpPr>
        <p:pic>
          <p:nvPicPr>
            <p:cNvPr id="35" name="Object 25">
              <a:extLst>
                <a:ext uri="{FF2B5EF4-FFF2-40B4-BE49-F238E27FC236}">
                  <a16:creationId xmlns:a16="http://schemas.microsoft.com/office/drawing/2014/main" id="{B58AF4FD-223D-FAFE-D335-7C95FD582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sp>
        <p:nvSpPr>
          <p:cNvPr id="38" name="Object 11">
            <a:extLst>
              <a:ext uri="{FF2B5EF4-FFF2-40B4-BE49-F238E27FC236}">
                <a16:creationId xmlns:a16="http://schemas.microsoft.com/office/drawing/2014/main" id="{5E73B900-88C3-F581-6215-7CD225E6528D}"/>
              </a:ext>
            </a:extLst>
          </p:cNvPr>
          <p:cNvSpPr txBox="1"/>
          <p:nvPr/>
        </p:nvSpPr>
        <p:spPr>
          <a:xfrm>
            <a:off x="421192" y="2912955"/>
            <a:ext cx="4329994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5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중복 이미지 제거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47" name="Object 24">
            <a:extLst>
              <a:ext uri="{FF2B5EF4-FFF2-40B4-BE49-F238E27FC236}">
                <a16:creationId xmlns:a16="http://schemas.microsoft.com/office/drawing/2014/main" id="{3F3C4FE5-F62E-F5FD-4B93-050B98AF5CDF}"/>
              </a:ext>
            </a:extLst>
          </p:cNvPr>
          <p:cNvSpPr txBox="1"/>
          <p:nvPr/>
        </p:nvSpPr>
        <p:spPr>
          <a:xfrm>
            <a:off x="11043600" y="4313992"/>
            <a:ext cx="4806001" cy="6771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이미지에서 인접한 열 픽셀 간의 차이를 가지고 이미지의 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hash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값 계산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48" name="그룹 1007">
            <a:extLst>
              <a:ext uri="{FF2B5EF4-FFF2-40B4-BE49-F238E27FC236}">
                <a16:creationId xmlns:a16="http://schemas.microsoft.com/office/drawing/2014/main" id="{8B511827-D859-CAE5-B5DE-BFCACB8B9813}"/>
              </a:ext>
            </a:extLst>
          </p:cNvPr>
          <p:cNvGrpSpPr/>
          <p:nvPr/>
        </p:nvGrpSpPr>
        <p:grpSpPr>
          <a:xfrm>
            <a:off x="10744200" y="4392502"/>
            <a:ext cx="163441" cy="163441"/>
            <a:chOff x="1997215" y="8360388"/>
            <a:chExt cx="163441" cy="163441"/>
          </a:xfrm>
        </p:grpSpPr>
        <p:pic>
          <p:nvPicPr>
            <p:cNvPr id="50" name="Object 25">
              <a:extLst>
                <a:ext uri="{FF2B5EF4-FFF2-40B4-BE49-F238E27FC236}">
                  <a16:creationId xmlns:a16="http://schemas.microsoft.com/office/drawing/2014/main" id="{FBB32BB4-FA09-2487-3425-01FE6A96E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sp>
        <p:nvSpPr>
          <p:cNvPr id="51" name="Object 24">
            <a:extLst>
              <a:ext uri="{FF2B5EF4-FFF2-40B4-BE49-F238E27FC236}">
                <a16:creationId xmlns:a16="http://schemas.microsoft.com/office/drawing/2014/main" id="{7EC23E3D-C6F8-4A90-D260-AE2EB0DE7130}"/>
              </a:ext>
            </a:extLst>
          </p:cNvPr>
          <p:cNvSpPr txBox="1"/>
          <p:nvPr/>
        </p:nvSpPr>
        <p:spPr>
          <a:xfrm>
            <a:off x="11043600" y="5420292"/>
            <a:ext cx="4806000" cy="12618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dictionary 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형태로 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hash 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값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,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이미지 경로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(list) 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저장</a:t>
            </a:r>
            <a:endParaRPr lang="en-US" altLang="ko-KR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-&gt;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같은 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hash 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값이면 해당 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value(list)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에 계속해서 추가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53" name="그룹 1007">
            <a:extLst>
              <a:ext uri="{FF2B5EF4-FFF2-40B4-BE49-F238E27FC236}">
                <a16:creationId xmlns:a16="http://schemas.microsoft.com/office/drawing/2014/main" id="{7A40EE79-9545-C3C9-840F-E7446888758C}"/>
              </a:ext>
            </a:extLst>
          </p:cNvPr>
          <p:cNvGrpSpPr/>
          <p:nvPr/>
        </p:nvGrpSpPr>
        <p:grpSpPr>
          <a:xfrm>
            <a:off x="10746000" y="5498802"/>
            <a:ext cx="163441" cy="163441"/>
            <a:chOff x="1997215" y="8360388"/>
            <a:chExt cx="163441" cy="163441"/>
          </a:xfrm>
        </p:grpSpPr>
        <p:pic>
          <p:nvPicPr>
            <p:cNvPr id="55" name="Object 25">
              <a:extLst>
                <a:ext uri="{FF2B5EF4-FFF2-40B4-BE49-F238E27FC236}">
                  <a16:creationId xmlns:a16="http://schemas.microsoft.com/office/drawing/2014/main" id="{3C0DAA8D-039A-62D2-B7E2-E696CF663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sp>
        <p:nvSpPr>
          <p:cNvPr id="5" name="Object 24">
            <a:extLst>
              <a:ext uri="{FF2B5EF4-FFF2-40B4-BE49-F238E27FC236}">
                <a16:creationId xmlns:a16="http://schemas.microsoft.com/office/drawing/2014/main" id="{E896E39F-2647-BF8E-F9F3-40766C891000}"/>
              </a:ext>
            </a:extLst>
          </p:cNvPr>
          <p:cNvSpPr txBox="1"/>
          <p:nvPr/>
        </p:nvSpPr>
        <p:spPr>
          <a:xfrm>
            <a:off x="11044800" y="7037461"/>
            <a:ext cx="4806000" cy="9694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dictionary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의 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value(list)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의 길이가 </a:t>
            </a:r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1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을 넘으면 중복 이미지가 존재한다는 것을 의미</a:t>
            </a:r>
            <a:endParaRPr lang="en-US" altLang="ko-KR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  <a:p>
            <a:r>
              <a: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-&gt;</a:t>
            </a:r>
            <a:r>
              <a:rPr lang="ko-KR" alt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rPr>
              <a:t> 하나의 이미지만 남기고 나머지는 제거</a:t>
            </a:r>
            <a:endParaRPr lang="en-US" sz="1900" kern="0" spc="-100" dirty="0">
              <a:solidFill>
                <a:srgbClr val="595959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S-Core Dream 3 Light" pitchFamily="34" charset="0"/>
            </a:endParaRPr>
          </a:p>
        </p:txBody>
      </p:sp>
      <p:grpSp>
        <p:nvGrpSpPr>
          <p:cNvPr id="6" name="그룹 1007">
            <a:extLst>
              <a:ext uri="{FF2B5EF4-FFF2-40B4-BE49-F238E27FC236}">
                <a16:creationId xmlns:a16="http://schemas.microsoft.com/office/drawing/2014/main" id="{2AF470CF-AEE8-CD42-45FC-26472B8C9ECD}"/>
              </a:ext>
            </a:extLst>
          </p:cNvPr>
          <p:cNvGrpSpPr/>
          <p:nvPr/>
        </p:nvGrpSpPr>
        <p:grpSpPr>
          <a:xfrm>
            <a:off x="10746000" y="7115971"/>
            <a:ext cx="163441" cy="163441"/>
            <a:chOff x="1997215" y="8360388"/>
            <a:chExt cx="163441" cy="163441"/>
          </a:xfrm>
        </p:grpSpPr>
        <p:pic>
          <p:nvPicPr>
            <p:cNvPr id="7" name="Object 25">
              <a:extLst>
                <a:ext uri="{FF2B5EF4-FFF2-40B4-BE49-F238E27FC236}">
                  <a16:creationId xmlns:a16="http://schemas.microsoft.com/office/drawing/2014/main" id="{DF3596EC-28E7-D9B9-178B-2B0CE427B2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 rot="-10800000">
              <a:off x="1997215" y="8360388"/>
              <a:ext cx="163441" cy="163441"/>
            </a:xfrm>
            <a:prstGeom prst="rect">
              <a:avLst/>
            </a:prstGeom>
          </p:spPr>
        </p:pic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E4B46D11-6C3C-FE43-71A0-4716A8DB742D}"/>
              </a:ext>
            </a:extLst>
          </p:cNvPr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99" y="3262867"/>
            <a:ext cx="4623116" cy="370832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BAEE75B-D0C7-8D10-516D-343FFDE7278C}"/>
              </a:ext>
            </a:extLst>
          </p:cNvPr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6471" y="3263187"/>
            <a:ext cx="4622400" cy="3708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48D17B0-47E2-C019-92F3-F0F0E591B687}"/>
              </a:ext>
            </a:extLst>
          </p:cNvPr>
          <p:cNvPicPr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99" y="7589509"/>
            <a:ext cx="9626072" cy="22783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A3851A0-9607-F08A-07C0-E97FB3C13E97}"/>
              </a:ext>
            </a:extLst>
          </p:cNvPr>
          <p:cNvSpPr txBox="1"/>
          <p:nvPr/>
        </p:nvSpPr>
        <p:spPr>
          <a:xfrm>
            <a:off x="1549321" y="7095682"/>
            <a:ext cx="3070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중복 이미지 제거 전 예시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D43AA5-06E3-79E5-C98E-F609386AB59A}"/>
              </a:ext>
            </a:extLst>
          </p:cNvPr>
          <p:cNvSpPr txBox="1"/>
          <p:nvPr/>
        </p:nvSpPr>
        <p:spPr>
          <a:xfrm>
            <a:off x="6553200" y="7095682"/>
            <a:ext cx="3070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중복 이미지 제거 후 예시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19" name="그룹 1003">
            <a:extLst>
              <a:ext uri="{FF2B5EF4-FFF2-40B4-BE49-F238E27FC236}">
                <a16:creationId xmlns:a16="http://schemas.microsoft.com/office/drawing/2014/main" id="{5CE2B538-5BBA-4F96-287D-B1FC30F3B0D2}"/>
              </a:ext>
            </a:extLst>
          </p:cNvPr>
          <p:cNvGrpSpPr/>
          <p:nvPr/>
        </p:nvGrpSpPr>
        <p:grpSpPr>
          <a:xfrm>
            <a:off x="421191" y="2171999"/>
            <a:ext cx="2800316" cy="781707"/>
            <a:chOff x="1186031" y="6090133"/>
            <a:chExt cx="2800316" cy="781707"/>
          </a:xfrm>
        </p:grpSpPr>
        <p:pic>
          <p:nvPicPr>
            <p:cNvPr id="20" name="Object 8">
              <a:extLst>
                <a:ext uri="{FF2B5EF4-FFF2-40B4-BE49-F238E27FC236}">
                  <a16:creationId xmlns:a16="http://schemas.microsoft.com/office/drawing/2014/main" id="{0A624AB7-43A3-598C-A9AD-B6024AB4E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186031" y="6090133"/>
              <a:ext cx="2800316" cy="781707"/>
            </a:xfrm>
            <a:prstGeom prst="rect">
              <a:avLst/>
            </a:prstGeom>
          </p:spPr>
        </p:pic>
      </p:grpSp>
      <p:sp>
        <p:nvSpPr>
          <p:cNvPr id="21" name="Object 11">
            <a:extLst>
              <a:ext uri="{FF2B5EF4-FFF2-40B4-BE49-F238E27FC236}">
                <a16:creationId xmlns:a16="http://schemas.microsoft.com/office/drawing/2014/main" id="{1893E11B-4CDC-084F-DA61-C11241AF467C}"/>
              </a:ext>
            </a:extLst>
          </p:cNvPr>
          <p:cNvSpPr txBox="1"/>
          <p:nvPr/>
        </p:nvSpPr>
        <p:spPr>
          <a:xfrm>
            <a:off x="-347847" y="2307182"/>
            <a:ext cx="4329994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5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중복 이미지 제거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4805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2642400"/>
            <a:ext cx="17120686" cy="7643265"/>
            <a:chOff x="-149520" y="2613829"/>
            <a:chExt cx="17120686" cy="764326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9520" y="2613829"/>
              <a:ext cx="17120686" cy="7643265"/>
            </a:xfrm>
            <a:prstGeom prst="rect">
              <a:avLst/>
            </a:prstGeom>
          </p:spPr>
        </p:pic>
      </p:grpSp>
      <p:pic>
        <p:nvPicPr>
          <p:cNvPr id="57" name="Object 2">
            <a:extLst>
              <a:ext uri="{FF2B5EF4-FFF2-40B4-BE49-F238E27FC236}">
                <a16:creationId xmlns:a16="http://schemas.microsoft.com/office/drawing/2014/main" id="{AF05BEE4-D60B-2B37-2F3F-D19EB14415AF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154000" y="0"/>
            <a:ext cx="1165028" cy="10285714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17270206" y="9104523"/>
            <a:ext cx="86598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12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7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15587433" y="5998714"/>
            <a:ext cx="4231535" cy="28571"/>
            <a:chOff x="15587433" y="5998714"/>
            <a:chExt cx="4231535" cy="28571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5400000">
              <a:off x="15587433" y="5998714"/>
              <a:ext cx="4231535" cy="2857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-12698" y="1802416"/>
            <a:ext cx="8573041" cy="28571"/>
            <a:chOff x="-12698" y="1802416"/>
            <a:chExt cx="8573041" cy="28571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12698" y="1802416"/>
              <a:ext cx="8573041" cy="28571"/>
            </a:xfrm>
            <a:prstGeom prst="rect">
              <a:avLst/>
            </a:prstGeom>
          </p:spPr>
        </p:pic>
      </p:grpSp>
      <p:sp>
        <p:nvSpPr>
          <p:cNvPr id="82" name="Object 82"/>
          <p:cNvSpPr txBox="1"/>
          <p:nvPr/>
        </p:nvSpPr>
        <p:spPr>
          <a:xfrm>
            <a:off x="1142857" y="1027819"/>
            <a:ext cx="818809" cy="6001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0</a:t>
            </a:r>
            <a:r>
              <a:rPr lang="en-US" altLang="ko-KR" sz="3300" kern="0" spc="-100" dirty="0">
                <a:solidFill>
                  <a:srgbClr val="164F36"/>
                </a:solidFill>
                <a:latin typeface="S-Core Dream 3 Light" pitchFamily="34" charset="0"/>
                <a:cs typeface="S-Core Dream 3 Light" pitchFamily="34" charset="0"/>
              </a:rPr>
              <a:t>3</a:t>
            </a:r>
            <a:endParaRPr lang="en-US" dirty="0"/>
          </a:p>
        </p:txBody>
      </p:sp>
      <p:sp>
        <p:nvSpPr>
          <p:cNvPr id="2" name="Object 64">
            <a:extLst>
              <a:ext uri="{FF2B5EF4-FFF2-40B4-BE49-F238E27FC236}">
                <a16:creationId xmlns:a16="http://schemas.microsoft.com/office/drawing/2014/main" id="{78EBE5F0-33AD-9DA7-8014-A3924ABFC2F7}"/>
              </a:ext>
            </a:extLst>
          </p:cNvPr>
          <p:cNvSpPr txBox="1"/>
          <p:nvPr/>
        </p:nvSpPr>
        <p:spPr>
          <a:xfrm rot="5400000">
            <a:off x="16179237" y="2204386"/>
            <a:ext cx="293935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kern="0" dirty="0">
                <a:solidFill>
                  <a:srgbClr val="FFFFFF"/>
                </a:solidFill>
                <a:latin typeface="S-Core Dream 3 Light" pitchFamily="34" charset="0"/>
                <a:cs typeface="S-Core Dream 3 Light" pitchFamily="34" charset="0"/>
              </a:rPr>
              <a:t>Can  Detector</a:t>
            </a:r>
            <a:endParaRPr lang="en-US" sz="3200" dirty="0"/>
          </a:p>
        </p:txBody>
      </p:sp>
      <p:sp>
        <p:nvSpPr>
          <p:cNvPr id="4" name="Object 48">
            <a:extLst>
              <a:ext uri="{FF2B5EF4-FFF2-40B4-BE49-F238E27FC236}">
                <a16:creationId xmlns:a16="http://schemas.microsoft.com/office/drawing/2014/main" id="{3D1386D2-4424-A291-53AF-8F388FA72DA3}"/>
              </a:ext>
            </a:extLst>
          </p:cNvPr>
          <p:cNvSpPr txBox="1"/>
          <p:nvPr/>
        </p:nvSpPr>
        <p:spPr>
          <a:xfrm>
            <a:off x="1817150" y="904641"/>
            <a:ext cx="643520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400" kern="0" spc="-200" dirty="0">
                <a:solidFill>
                  <a:srgbClr val="164F36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사용 기술</a:t>
            </a:r>
            <a:endParaRPr lang="en-US" altLang="ko-KR" sz="4400" kern="0" spc="-200" dirty="0">
              <a:solidFill>
                <a:srgbClr val="164F36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29" name="그룹 1004">
            <a:extLst>
              <a:ext uri="{FF2B5EF4-FFF2-40B4-BE49-F238E27FC236}">
                <a16:creationId xmlns:a16="http://schemas.microsoft.com/office/drawing/2014/main" id="{E529D259-EB3C-2806-6129-C9F9A87B14DE}"/>
              </a:ext>
            </a:extLst>
          </p:cNvPr>
          <p:cNvGrpSpPr/>
          <p:nvPr/>
        </p:nvGrpSpPr>
        <p:grpSpPr>
          <a:xfrm>
            <a:off x="421200" y="2912399"/>
            <a:ext cx="16247472" cy="7182625"/>
            <a:chOff x="1170646" y="6796679"/>
            <a:chExt cx="14147278" cy="2599132"/>
          </a:xfrm>
        </p:grpSpPr>
        <p:pic>
          <p:nvPicPr>
            <p:cNvPr id="30" name="Object 12">
              <a:extLst>
                <a:ext uri="{FF2B5EF4-FFF2-40B4-BE49-F238E27FC236}">
                  <a16:creationId xmlns:a16="http://schemas.microsoft.com/office/drawing/2014/main" id="{674FDB23-CDCA-6C48-0B2B-D2DF62FC3E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70646" y="6796679"/>
              <a:ext cx="14147278" cy="2599132"/>
            </a:xfrm>
            <a:prstGeom prst="rect">
              <a:avLst/>
            </a:prstGeom>
          </p:spPr>
        </p:pic>
      </p:grpSp>
      <p:sp>
        <p:nvSpPr>
          <p:cNvPr id="38" name="Object 11">
            <a:extLst>
              <a:ext uri="{FF2B5EF4-FFF2-40B4-BE49-F238E27FC236}">
                <a16:creationId xmlns:a16="http://schemas.microsoft.com/office/drawing/2014/main" id="{5E73B900-88C3-F581-6215-7CD225E6528D}"/>
              </a:ext>
            </a:extLst>
          </p:cNvPr>
          <p:cNvSpPr txBox="1"/>
          <p:nvPr/>
        </p:nvSpPr>
        <p:spPr>
          <a:xfrm>
            <a:off x="421192" y="2912955"/>
            <a:ext cx="4329994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5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중복 이미지 제거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DABF9FD-1AC3-CCBF-C1BF-C5ABDFDAC9A5}"/>
              </a:ext>
            </a:extLst>
          </p:cNvPr>
          <p:cNvGrpSpPr/>
          <p:nvPr/>
        </p:nvGrpSpPr>
        <p:grpSpPr>
          <a:xfrm>
            <a:off x="1830147" y="8436811"/>
            <a:ext cx="5105401" cy="1583489"/>
            <a:chOff x="1953783" y="8384929"/>
            <a:chExt cx="5105401" cy="1583489"/>
          </a:xfrm>
        </p:grpSpPr>
        <p:sp>
          <p:nvSpPr>
            <p:cNvPr id="32" name="Object 24">
              <a:extLst>
                <a:ext uri="{FF2B5EF4-FFF2-40B4-BE49-F238E27FC236}">
                  <a16:creationId xmlns:a16="http://schemas.microsoft.com/office/drawing/2014/main" id="{2DDE47CD-A85C-A606-4733-3475CAAA853F}"/>
                </a:ext>
              </a:extLst>
            </p:cNvPr>
            <p:cNvSpPr txBox="1"/>
            <p:nvPr/>
          </p:nvSpPr>
          <p:spPr>
            <a:xfrm>
              <a:off x="2253183" y="8384929"/>
              <a:ext cx="4806001" cy="38472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900" kern="0" spc="-100" dirty="0" err="1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DeepImageSearch</a:t>
              </a:r>
              <a:r>
                <a:rPr lang="en-US" sz="1900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 </a:t>
              </a:r>
              <a:r>
                <a:rPr lang="ko-KR" altLang="en-US" sz="1900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패키지 사용</a:t>
              </a:r>
              <a:endPara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endParaRPr>
            </a:p>
          </p:txBody>
        </p:sp>
        <p:grpSp>
          <p:nvGrpSpPr>
            <p:cNvPr id="33" name="그룹 1007">
              <a:extLst>
                <a:ext uri="{FF2B5EF4-FFF2-40B4-BE49-F238E27FC236}">
                  <a16:creationId xmlns:a16="http://schemas.microsoft.com/office/drawing/2014/main" id="{7E4F9FBF-D688-A6F2-FF17-5A232480843A}"/>
                </a:ext>
              </a:extLst>
            </p:cNvPr>
            <p:cNvGrpSpPr/>
            <p:nvPr/>
          </p:nvGrpSpPr>
          <p:grpSpPr>
            <a:xfrm>
              <a:off x="1953783" y="8463439"/>
              <a:ext cx="163441" cy="163441"/>
              <a:chOff x="1997215" y="8360388"/>
              <a:chExt cx="163441" cy="163441"/>
            </a:xfrm>
          </p:grpSpPr>
          <p:pic>
            <p:nvPicPr>
              <p:cNvPr id="35" name="Object 25">
                <a:extLst>
                  <a:ext uri="{FF2B5EF4-FFF2-40B4-BE49-F238E27FC236}">
                    <a16:creationId xmlns:a16="http://schemas.microsoft.com/office/drawing/2014/main" id="{B58AF4FD-223D-FAFE-D335-7C95FD582A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 rot="-10800000">
                <a:off x="1997215" y="8360388"/>
                <a:ext cx="163441" cy="163441"/>
              </a:xfrm>
              <a:prstGeom prst="rect">
                <a:avLst/>
              </a:prstGeom>
            </p:spPr>
          </p:pic>
        </p:grpSp>
        <p:sp>
          <p:nvSpPr>
            <p:cNvPr id="47" name="Object 24">
              <a:extLst>
                <a:ext uri="{FF2B5EF4-FFF2-40B4-BE49-F238E27FC236}">
                  <a16:creationId xmlns:a16="http://schemas.microsoft.com/office/drawing/2014/main" id="{3F3C4FE5-F62E-F5FD-4B93-050B98AF5CDF}"/>
                </a:ext>
              </a:extLst>
            </p:cNvPr>
            <p:cNvSpPr txBox="1"/>
            <p:nvPr/>
          </p:nvSpPr>
          <p:spPr>
            <a:xfrm>
              <a:off x="2253183" y="8990718"/>
              <a:ext cx="4806001" cy="38472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900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타겟 </a:t>
              </a:r>
              <a:r>
                <a:rPr lang="en-US" altLang="ko-KR" sz="1900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Directory</a:t>
              </a:r>
              <a:r>
                <a:rPr lang="ko-KR" altLang="en-US" sz="1900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에 있는 이미지를 학습</a:t>
              </a:r>
              <a:endPara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endParaRPr>
            </a:p>
          </p:txBody>
        </p:sp>
        <p:grpSp>
          <p:nvGrpSpPr>
            <p:cNvPr id="48" name="그룹 1007">
              <a:extLst>
                <a:ext uri="{FF2B5EF4-FFF2-40B4-BE49-F238E27FC236}">
                  <a16:creationId xmlns:a16="http://schemas.microsoft.com/office/drawing/2014/main" id="{8B511827-D859-CAE5-B5DE-BFCACB8B9813}"/>
                </a:ext>
              </a:extLst>
            </p:cNvPr>
            <p:cNvGrpSpPr/>
            <p:nvPr/>
          </p:nvGrpSpPr>
          <p:grpSpPr>
            <a:xfrm>
              <a:off x="1953783" y="9069228"/>
              <a:ext cx="163441" cy="163441"/>
              <a:chOff x="1997215" y="8360388"/>
              <a:chExt cx="163441" cy="163441"/>
            </a:xfrm>
          </p:grpSpPr>
          <p:pic>
            <p:nvPicPr>
              <p:cNvPr id="50" name="Object 25">
                <a:extLst>
                  <a:ext uri="{FF2B5EF4-FFF2-40B4-BE49-F238E27FC236}">
                    <a16:creationId xmlns:a16="http://schemas.microsoft.com/office/drawing/2014/main" id="{FBB32BB4-FA09-2487-3425-01FE6A96EB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 rot="-10800000">
                <a:off x="1997215" y="8360388"/>
                <a:ext cx="163441" cy="163441"/>
              </a:xfrm>
              <a:prstGeom prst="rect">
                <a:avLst/>
              </a:prstGeom>
            </p:spPr>
          </p:pic>
        </p:grpSp>
        <p:sp>
          <p:nvSpPr>
            <p:cNvPr id="51" name="Object 24">
              <a:extLst>
                <a:ext uri="{FF2B5EF4-FFF2-40B4-BE49-F238E27FC236}">
                  <a16:creationId xmlns:a16="http://schemas.microsoft.com/office/drawing/2014/main" id="{7EC23E3D-C6F8-4A90-D260-AE2EB0DE7130}"/>
                </a:ext>
              </a:extLst>
            </p:cNvPr>
            <p:cNvSpPr txBox="1"/>
            <p:nvPr/>
          </p:nvSpPr>
          <p:spPr>
            <a:xfrm>
              <a:off x="2253184" y="9583697"/>
              <a:ext cx="4806000" cy="38472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900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타겟 이미지를 정해 유사한 이미지를 추출</a:t>
              </a:r>
              <a:endPara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endParaRPr>
            </a:p>
          </p:txBody>
        </p:sp>
        <p:grpSp>
          <p:nvGrpSpPr>
            <p:cNvPr id="53" name="그룹 1007">
              <a:extLst>
                <a:ext uri="{FF2B5EF4-FFF2-40B4-BE49-F238E27FC236}">
                  <a16:creationId xmlns:a16="http://schemas.microsoft.com/office/drawing/2014/main" id="{7A40EE79-9545-C3C9-840F-E7446888758C}"/>
                </a:ext>
              </a:extLst>
            </p:cNvPr>
            <p:cNvGrpSpPr/>
            <p:nvPr/>
          </p:nvGrpSpPr>
          <p:grpSpPr>
            <a:xfrm>
              <a:off x="1953783" y="9662207"/>
              <a:ext cx="163441" cy="163441"/>
              <a:chOff x="1997215" y="8360388"/>
              <a:chExt cx="163441" cy="163441"/>
            </a:xfrm>
          </p:grpSpPr>
          <p:pic>
            <p:nvPicPr>
              <p:cNvPr id="55" name="Object 25">
                <a:extLst>
                  <a:ext uri="{FF2B5EF4-FFF2-40B4-BE49-F238E27FC236}">
                    <a16:creationId xmlns:a16="http://schemas.microsoft.com/office/drawing/2014/main" id="{3C0DAA8D-039A-62D2-B7E2-E696CF663B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 rot="-10800000">
                <a:off x="1997215" y="8360388"/>
                <a:ext cx="163441" cy="163441"/>
              </a:xfrm>
              <a:prstGeom prst="rect">
                <a:avLst/>
              </a:prstGeom>
            </p:spPr>
          </p:pic>
        </p:grpSp>
      </p:grpSp>
      <p:grpSp>
        <p:nvGrpSpPr>
          <p:cNvPr id="19" name="그룹 1003">
            <a:extLst>
              <a:ext uri="{FF2B5EF4-FFF2-40B4-BE49-F238E27FC236}">
                <a16:creationId xmlns:a16="http://schemas.microsoft.com/office/drawing/2014/main" id="{5CE2B538-5BBA-4F96-287D-B1FC30F3B0D2}"/>
              </a:ext>
            </a:extLst>
          </p:cNvPr>
          <p:cNvGrpSpPr/>
          <p:nvPr/>
        </p:nvGrpSpPr>
        <p:grpSpPr>
          <a:xfrm>
            <a:off x="421191" y="2171999"/>
            <a:ext cx="2800316" cy="781707"/>
            <a:chOff x="1186031" y="6090133"/>
            <a:chExt cx="2800316" cy="781707"/>
          </a:xfrm>
        </p:grpSpPr>
        <p:pic>
          <p:nvPicPr>
            <p:cNvPr id="20" name="Object 8">
              <a:extLst>
                <a:ext uri="{FF2B5EF4-FFF2-40B4-BE49-F238E27FC236}">
                  <a16:creationId xmlns:a16="http://schemas.microsoft.com/office/drawing/2014/main" id="{0A624AB7-43A3-598C-A9AD-B6024AB4E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186031" y="6090133"/>
              <a:ext cx="2800316" cy="781707"/>
            </a:xfrm>
            <a:prstGeom prst="rect">
              <a:avLst/>
            </a:prstGeom>
          </p:spPr>
        </p:pic>
      </p:grpSp>
      <p:sp>
        <p:nvSpPr>
          <p:cNvPr id="21" name="Object 11">
            <a:extLst>
              <a:ext uri="{FF2B5EF4-FFF2-40B4-BE49-F238E27FC236}">
                <a16:creationId xmlns:a16="http://schemas.microsoft.com/office/drawing/2014/main" id="{1893E11B-4CDC-084F-DA61-C11241AF467C}"/>
              </a:ext>
            </a:extLst>
          </p:cNvPr>
          <p:cNvSpPr txBox="1"/>
          <p:nvPr/>
        </p:nvSpPr>
        <p:spPr>
          <a:xfrm>
            <a:off x="-347847" y="2307182"/>
            <a:ext cx="4329994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500" kern="0" spc="-100" dirty="0">
                <a:solidFill>
                  <a:srgbClr val="FFFFFF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유사 이미지 추출</a:t>
            </a:r>
            <a:endParaRPr 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B1B5402D-3DED-F6E2-5D3D-D47F2FB11E1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146335"/>
            <a:ext cx="6174896" cy="495525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5D4C783-0BFB-281A-436C-E317B3D03677}"/>
              </a:ext>
            </a:extLst>
          </p:cNvPr>
          <p:cNvSpPr txBox="1"/>
          <p:nvPr/>
        </p:nvSpPr>
        <p:spPr>
          <a:xfrm>
            <a:off x="2783928" y="8119373"/>
            <a:ext cx="2991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유사 이미지 추출 예시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1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5FB82784-F91C-26D2-9C73-E38E765597AC}"/>
              </a:ext>
            </a:extLst>
          </p:cNvPr>
          <p:cNvGrpSpPr/>
          <p:nvPr/>
        </p:nvGrpSpPr>
        <p:grpSpPr>
          <a:xfrm>
            <a:off x="10539418" y="8682174"/>
            <a:ext cx="4327521" cy="969496"/>
            <a:chOff x="9849517" y="8455753"/>
            <a:chExt cx="5105401" cy="969496"/>
          </a:xfrm>
        </p:grpSpPr>
        <p:sp>
          <p:nvSpPr>
            <p:cNvPr id="39" name="Object 24">
              <a:extLst>
                <a:ext uri="{FF2B5EF4-FFF2-40B4-BE49-F238E27FC236}">
                  <a16:creationId xmlns:a16="http://schemas.microsoft.com/office/drawing/2014/main" id="{812C6043-FB64-8A52-5A65-92DA5D3C45AB}"/>
                </a:ext>
              </a:extLst>
            </p:cNvPr>
            <p:cNvSpPr txBox="1"/>
            <p:nvPr/>
          </p:nvSpPr>
          <p:spPr>
            <a:xfrm>
              <a:off x="10148917" y="8455753"/>
              <a:ext cx="4806001" cy="9694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900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자동으로 유사 이미지를 추출해도 일부 유사하지 않은 이미지가 포함되어 있어</a:t>
              </a:r>
              <a:endParaRPr lang="en-US" altLang="ko-KR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endParaRPr>
            </a:p>
            <a:p>
              <a:r>
                <a:rPr lang="ko-KR" altLang="en-US" sz="1900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이는 수동으로 제거해야 함</a:t>
              </a:r>
              <a:r>
                <a:rPr lang="en-US" altLang="ko-KR" sz="1900" kern="0" spc="-100" dirty="0">
                  <a:solidFill>
                    <a:srgbClr val="595959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S-Core Dream 3 Light" pitchFamily="34" charset="0"/>
                </a:rPr>
                <a:t>.</a:t>
              </a:r>
              <a:endParaRPr lang="en-US" sz="1900" kern="0" spc="-100" dirty="0">
                <a:solidFill>
                  <a:srgbClr val="595959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S-Core Dream 3 Light" pitchFamily="34" charset="0"/>
              </a:endParaRPr>
            </a:p>
          </p:txBody>
        </p:sp>
        <p:grpSp>
          <p:nvGrpSpPr>
            <p:cNvPr id="40" name="그룹 1007">
              <a:extLst>
                <a:ext uri="{FF2B5EF4-FFF2-40B4-BE49-F238E27FC236}">
                  <a16:creationId xmlns:a16="http://schemas.microsoft.com/office/drawing/2014/main" id="{9A160F26-A1CB-6B42-0ED5-1045CEBC4A27}"/>
                </a:ext>
              </a:extLst>
            </p:cNvPr>
            <p:cNvGrpSpPr/>
            <p:nvPr/>
          </p:nvGrpSpPr>
          <p:grpSpPr>
            <a:xfrm>
              <a:off x="9849517" y="8534263"/>
              <a:ext cx="163441" cy="163441"/>
              <a:chOff x="1997215" y="8360388"/>
              <a:chExt cx="163441" cy="163441"/>
            </a:xfrm>
          </p:grpSpPr>
          <p:pic>
            <p:nvPicPr>
              <p:cNvPr id="41" name="Object 25">
                <a:extLst>
                  <a:ext uri="{FF2B5EF4-FFF2-40B4-BE49-F238E27FC236}">
                    <a16:creationId xmlns:a16="http://schemas.microsoft.com/office/drawing/2014/main" id="{B1034EC8-C2A5-453D-59EC-A0D9C9BBD8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 rot="10800000">
                <a:off x="1997215" y="8360388"/>
                <a:ext cx="163441" cy="163441"/>
              </a:xfrm>
              <a:prstGeom prst="rect">
                <a:avLst/>
              </a:prstGeom>
            </p:spPr>
          </p:pic>
        </p:grp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7BCC74F9-D68F-F4F5-F5AF-535A8CB496F5}"/>
              </a:ext>
            </a:extLst>
          </p:cNvPr>
          <p:cNvSpPr txBox="1"/>
          <p:nvPr/>
        </p:nvSpPr>
        <p:spPr>
          <a:xfrm>
            <a:off x="11207417" y="8118205"/>
            <a:ext cx="2991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&lt;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유사 이미지 추출 예시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2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&gt;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9D44BE90-289C-2586-5556-7CC90F81F067}"/>
              </a:ext>
            </a:extLst>
          </p:cNvPr>
          <p:cNvPicPr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6180" y="3108173"/>
            <a:ext cx="6173999" cy="4953600"/>
          </a:xfrm>
          <a:prstGeom prst="rect">
            <a:avLst/>
          </a:prstGeom>
        </p:spPr>
      </p:pic>
      <p:sp>
        <p:nvSpPr>
          <p:cNvPr id="46" name="타원 45">
            <a:extLst>
              <a:ext uri="{FF2B5EF4-FFF2-40B4-BE49-F238E27FC236}">
                <a16:creationId xmlns:a16="http://schemas.microsoft.com/office/drawing/2014/main" id="{B272E273-E6E6-5035-9BCA-0E9D1DC4D551}"/>
              </a:ext>
            </a:extLst>
          </p:cNvPr>
          <p:cNvSpPr/>
          <p:nvPr/>
        </p:nvSpPr>
        <p:spPr>
          <a:xfrm>
            <a:off x="1698578" y="3355200"/>
            <a:ext cx="1259841" cy="122009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0299147-A3BD-4C7E-1AD2-D00EBC4B7F60}"/>
              </a:ext>
            </a:extLst>
          </p:cNvPr>
          <p:cNvSpPr txBox="1"/>
          <p:nvPr/>
        </p:nvSpPr>
        <p:spPr>
          <a:xfrm>
            <a:off x="769899" y="3567701"/>
            <a:ext cx="98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6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Target</a:t>
            </a:r>
          </a:p>
          <a:p>
            <a:r>
              <a:rPr kumimoji="1" lang="en-US" altLang="ko-Kore-KR" sz="16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Image</a:t>
            </a:r>
            <a:endParaRPr kumimoji="1" lang="ko-Kore-KR" altLang="en-US" sz="160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0028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2499</TotalTime>
  <Words>1759</Words>
  <Application>Microsoft Macintosh PowerPoint</Application>
  <PresentationFormat>사용자 지정</PresentationFormat>
  <Paragraphs>420</Paragraphs>
  <Slides>17</Slides>
  <Notes>16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S-Core Dream 3 Light</vt:lpstr>
      <vt:lpstr>Calibri</vt:lpstr>
      <vt:lpstr>Arial</vt:lpstr>
      <vt:lpstr>S-Core Dream 7 ExtraBold</vt:lpstr>
      <vt:lpstr>맑은 고딕</vt:lpstr>
      <vt:lpstr>S-Core Dream 5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김창훈</cp:lastModifiedBy>
  <cp:revision>99</cp:revision>
  <dcterms:created xsi:type="dcterms:W3CDTF">2022-11-06T19:58:29Z</dcterms:created>
  <dcterms:modified xsi:type="dcterms:W3CDTF">2022-11-15T12:15:20Z</dcterms:modified>
</cp:coreProperties>
</file>